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2" r:id="rId1"/>
  </p:sldMasterIdLst>
  <p:sldIdLst>
    <p:sldId id="256" r:id="rId2"/>
    <p:sldId id="265" r:id="rId3"/>
    <p:sldId id="257" r:id="rId4"/>
    <p:sldId id="259" r:id="rId5"/>
    <p:sldId id="258"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92" autoAdjust="0"/>
  </p:normalViewPr>
  <p:slideViewPr>
    <p:cSldViewPr snapToGrid="0" snapToObjects="1">
      <p:cViewPr varScale="1">
        <p:scale>
          <a:sx n="150" d="100"/>
          <a:sy n="150" d="100"/>
        </p:scale>
        <p:origin x="-12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FE28135-5A57-E24D-A152-BFBA6D988462}" type="datetimeFigureOut">
              <a:rPr lang="en-US" smtClean="0"/>
              <a:pPr/>
              <a:t>9/14/10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FE28135-5A57-E24D-A152-BFBA6D988462}" type="datetimeFigureOut">
              <a:rPr lang="en-US" smtClean="0"/>
              <a:pPr/>
              <a:t>9/14/10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FE28135-5A57-E24D-A152-BFBA6D988462}" type="datetimeFigureOut">
              <a:rPr lang="en-US" smtClean="0"/>
              <a:pPr/>
              <a:t>9/14/10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FE28135-5A57-E24D-A152-BFBA6D988462}" type="datetimeFigureOut">
              <a:rPr lang="en-US" smtClean="0"/>
              <a:pPr/>
              <a:t>9/14/10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FE28135-5A57-E24D-A152-BFBA6D988462}" type="datetimeFigureOut">
              <a:rPr lang="en-US" smtClean="0"/>
              <a:pPr/>
              <a:t>9/14/10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28135-5A57-E24D-A152-BFBA6D988462}" type="datetimeFigureOut">
              <a:rPr lang="en-US" smtClean="0"/>
              <a:pPr/>
              <a:t>9/14/10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FE28135-5A57-E24D-A152-BFBA6D988462}" type="datetimeFigureOut">
              <a:rPr lang="en-US" smtClean="0"/>
              <a:pPr/>
              <a:t>9/14/10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FE28135-5A57-E24D-A152-BFBA6D988462}" type="datetimeFigureOut">
              <a:rPr lang="en-US" smtClean="0"/>
              <a:pPr/>
              <a:t>9/14/10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FE28135-5A57-E24D-A152-BFBA6D988462}" type="datetimeFigureOut">
              <a:rPr lang="en-US" smtClean="0"/>
              <a:pPr/>
              <a:t>9/14/10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28135-5A57-E24D-A152-BFBA6D988462}" type="datetimeFigureOut">
              <a:rPr lang="en-US" smtClean="0"/>
              <a:pPr/>
              <a:t>9/14/10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28135-5A57-E24D-A152-BFBA6D988462}" type="datetimeFigureOut">
              <a:rPr lang="en-US" smtClean="0"/>
              <a:pPr/>
              <a:t>9/14/10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FE28135-5A57-E24D-A152-BFBA6D988462}" type="datetimeFigureOut">
              <a:rPr lang="en-US" smtClean="0"/>
              <a:pPr/>
              <a:t>9/14/10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965A-50D5-3048-907F-0AD6B5C974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9FE28135-5A57-E24D-A152-BFBA6D988462}" type="datetimeFigureOut">
              <a:rPr lang="en-US" smtClean="0"/>
              <a:pPr/>
              <a:t>9/14/10</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BCE9965A-50D5-3048-907F-0AD6B5C974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hyperlink" Target="http://en.wikipedia.org/wiki/Prayer" TargetMode="External"/><Relationship Id="rId12" Type="http://schemas.openxmlformats.org/officeDocument/2006/relationships/hyperlink" Target="http://en.wikipedia.org/wiki/Sacrifice" TargetMode="External"/><Relationship Id="rId13" Type="http://schemas.openxmlformats.org/officeDocument/2006/relationships/hyperlink" Target="http://en.wikipedia.org/wiki/Taboo" TargetMode="External"/><Relationship Id="rId14" Type="http://schemas.openxmlformats.org/officeDocument/2006/relationships/hyperlink" Target="http://en.wikipedia.org/wiki/Magical_thinking" TargetMode="External"/><Relationship Id="rId15" Type="http://schemas.openxmlformats.org/officeDocument/2006/relationships/hyperlink" Target="http://il.youtube.com/watch?v=qyyzfxtx2Ew&amp;feature=related" TargetMode="External"/><Relationship Id="rId16" Type="http://schemas.openxmlformats.org/officeDocument/2006/relationships/hyperlink" Target="http://www.csicop.org/si/show/belief_engine/" TargetMode="External"/><Relationship Id="rId1" Type="http://schemas.openxmlformats.org/officeDocument/2006/relationships/slideLayout" Target="../slideLayouts/slideLayout2.xml"/><Relationship Id="rId2" Type="http://schemas.openxmlformats.org/officeDocument/2006/relationships/hyperlink" Target="http://en.wikipedia.org/wiki/Anthropology" TargetMode="External"/><Relationship Id="rId3" Type="http://schemas.openxmlformats.org/officeDocument/2006/relationships/hyperlink" Target="http://en.wikipedia.org/wiki/Psychology" TargetMode="External"/><Relationship Id="rId4" Type="http://schemas.openxmlformats.org/officeDocument/2006/relationships/hyperlink" Target="http://en.wikipedia.org/wiki/Cognitive_science" TargetMode="External"/><Relationship Id="rId5" Type="http://schemas.openxmlformats.org/officeDocument/2006/relationships/hyperlink" Target="http://en.wikipedia.org/wiki/Causality" TargetMode="External"/><Relationship Id="rId6" Type="http://schemas.openxmlformats.org/officeDocument/2006/relationships/hyperlink" Target="http://en.wikipedia.org/wiki/Correlation" TargetMode="External"/><Relationship Id="rId7" Type="http://schemas.openxmlformats.org/officeDocument/2006/relationships/hyperlink" Target="http://en.wikipedia.org/wiki/Religion" TargetMode="External"/><Relationship Id="rId8" Type="http://schemas.openxmlformats.org/officeDocument/2006/relationships/hyperlink" Target="http://en.wikipedia.org/wiki/Folk_religion" TargetMode="External"/><Relationship Id="rId9" Type="http://schemas.openxmlformats.org/officeDocument/2006/relationships/hyperlink" Target="http://en.wikipedia.org/wiki/Superstition" TargetMode="External"/><Relationship Id="rId10" Type="http://schemas.openxmlformats.org/officeDocument/2006/relationships/hyperlink" Target="http://en.wikipedia.org/wiki/Ritu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Observation" TargetMode="External"/><Relationship Id="rId4" Type="http://schemas.openxmlformats.org/officeDocument/2006/relationships/hyperlink" Target="http://en.wikipedia.org/wiki/Hypothesis" TargetMode="External"/><Relationship Id="rId5" Type="http://schemas.openxmlformats.org/officeDocument/2006/relationships/hyperlink" Target="http://en.wikipedia.org/wiki/Experimentation"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en.wikipedia.org/wiki/Timeline_of_the_history_of_scientific_method%23cite_note-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n.wikipedia.org/wiki/Timeline_of_the_history_of_scientific_method%23cite_note-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hyperlink" Target="http://en.wikipedia.org/wiki/Timeline_of_the_history_of_scientific_method%23cite_note-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YFwT1LcBdI&amp;feature=fvw" TargetMode="External"/><Relationship Id="rId4" Type="http://schemas.openxmlformats.org/officeDocument/2006/relationships/hyperlink" Target="http://www.youtube.com/watch?v=2zqnASjunx8" TargetMode="External"/><Relationship Id="rId5" Type="http://schemas.openxmlformats.org/officeDocument/2006/relationships/hyperlink" Target="http://www.youtube.com/watch?v=cabyAxhqLh8&amp;feature=related" TargetMode="External"/><Relationship Id="rId6" Type="http://schemas.openxmlformats.org/officeDocument/2006/relationships/hyperlink" Target="http://www.youtube.com/watch?v=TZiLsFaEzog&amp;feature=player_embedded" TargetMode="External"/><Relationship Id="rId7" Type="http://schemas.openxmlformats.org/officeDocument/2006/relationships/hyperlink" Target="http://www.youtube.com/watch?v=ULExWtl-22g" TargetMode="External"/><Relationship Id="rId8" Type="http://schemas.openxmlformats.org/officeDocument/2006/relationships/hyperlink" Target="http://www.youtube.com/watch?v=4uCTSX87J1c&amp;feature=related" TargetMode="External"/><Relationship Id="rId9" Type="http://schemas.openxmlformats.org/officeDocument/2006/relationships/hyperlink" Target="http://www.youtube.com/watch?v=mvLDdItltRo" TargetMode="External"/><Relationship Id="rId1" Type="http://schemas.openxmlformats.org/officeDocument/2006/relationships/slideLayout" Target="../slideLayouts/slideLayout4.xml"/><Relationship Id="rId2" Type="http://schemas.openxmlformats.org/officeDocument/2006/relationships/hyperlink" Target="http://en.wikipedia.org/wiki/Doctrine_of_signatur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and Magical Thinking</a:t>
            </a:r>
            <a:endParaRPr lang="en-US" dirty="0"/>
          </a:p>
        </p:txBody>
      </p:sp>
      <p:sp>
        <p:nvSpPr>
          <p:cNvPr id="3" name="Subtitle 2"/>
          <p:cNvSpPr>
            <a:spLocks noGrp="1"/>
          </p:cNvSpPr>
          <p:nvPr>
            <p:ph type="subTitle" idx="1"/>
          </p:nvPr>
        </p:nvSpPr>
        <p:spPr/>
        <p:txBody>
          <a:bodyPr/>
          <a:lstStyle/>
          <a:p>
            <a:r>
              <a:rPr lang="en-US" dirty="0" smtClean="0"/>
              <a:t>English 110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6" y="781562"/>
            <a:ext cx="7791517" cy="4616098"/>
          </a:xfrm>
        </p:spPr>
        <p:txBody>
          <a:bodyPr>
            <a:normAutofit fontScale="85000" lnSpcReduction="20000"/>
          </a:bodyPr>
          <a:lstStyle/>
          <a:p>
            <a:endParaRPr lang="en-US" dirty="0" smtClean="0"/>
          </a:p>
          <a:p>
            <a:r>
              <a:rPr lang="en-US" dirty="0" smtClean="0"/>
              <a:t/>
            </a:r>
            <a:br>
              <a:rPr lang="en-US" dirty="0" smtClean="0"/>
            </a:br>
            <a:r>
              <a:rPr lang="en-US" sz="4400" dirty="0" smtClean="0"/>
              <a:t>Believe nothing, no matter where you read it, or who said it, no matter if I have said it, unless it agrees with your own reason and your own common sense. </a:t>
            </a:r>
            <a:br>
              <a:rPr lang="en-US" sz="4400" dirty="0" smtClean="0"/>
            </a:br>
            <a:r>
              <a:rPr lang="en-US" sz="4400" dirty="0" smtClean="0"/>
              <a:t>	</a:t>
            </a:r>
          </a:p>
          <a:p>
            <a:pPr lvl="1"/>
            <a:r>
              <a:rPr lang="en-US" sz="4200" i="1" dirty="0" smtClean="0"/>
              <a:t>Buddha </a:t>
            </a: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1653988"/>
          </a:xfrm>
        </p:spPr>
        <p:txBody>
          <a:bodyPr/>
          <a:lstStyle/>
          <a:p>
            <a:r>
              <a:rPr lang="en-US" dirty="0" smtClean="0"/>
              <a:t>What is Magical thinking?</a:t>
            </a:r>
            <a:endParaRPr lang="en-US" dirty="0"/>
          </a:p>
        </p:txBody>
      </p:sp>
      <p:sp>
        <p:nvSpPr>
          <p:cNvPr id="3" name="Content Placeholder 2"/>
          <p:cNvSpPr>
            <a:spLocks noGrp="1"/>
          </p:cNvSpPr>
          <p:nvPr>
            <p:ph idx="1"/>
          </p:nvPr>
        </p:nvSpPr>
        <p:spPr/>
        <p:txBody>
          <a:bodyPr>
            <a:normAutofit/>
          </a:bodyPr>
          <a:lstStyle/>
          <a:p>
            <a:r>
              <a:rPr lang="en-US" sz="1800" dirty="0" smtClean="0">
                <a:solidFill>
                  <a:srgbClr val="FF0000"/>
                </a:solidFill>
              </a:rPr>
              <a:t>In </a:t>
            </a:r>
            <a:r>
              <a:rPr lang="en-US" sz="1800" dirty="0" smtClean="0">
                <a:solidFill>
                  <a:srgbClr val="FF0000"/>
                </a:solidFill>
                <a:hlinkClick r:id="rId2" tooltip="Anthropology"/>
              </a:rPr>
              <a:t>anthropology</a:t>
            </a:r>
            <a:r>
              <a:rPr lang="en-US" sz="1800" dirty="0" smtClean="0">
                <a:solidFill>
                  <a:srgbClr val="FF0000"/>
                </a:solidFill>
              </a:rPr>
              <a:t>, </a:t>
            </a:r>
            <a:r>
              <a:rPr lang="en-US" sz="1800" dirty="0" smtClean="0">
                <a:solidFill>
                  <a:srgbClr val="FF0000"/>
                </a:solidFill>
                <a:hlinkClick r:id="rId3" tooltip="Psychology"/>
              </a:rPr>
              <a:t>psychology</a:t>
            </a:r>
            <a:r>
              <a:rPr lang="en-US" sz="1800" dirty="0" smtClean="0">
                <a:solidFill>
                  <a:srgbClr val="FF0000"/>
                </a:solidFill>
              </a:rPr>
              <a:t>, and </a:t>
            </a:r>
            <a:r>
              <a:rPr lang="en-US" sz="1800" dirty="0" smtClean="0">
                <a:solidFill>
                  <a:srgbClr val="FF0000"/>
                </a:solidFill>
                <a:hlinkClick r:id="rId4" tooltip="Cognitive science"/>
              </a:rPr>
              <a:t>cognitive science</a:t>
            </a:r>
            <a:r>
              <a:rPr lang="en-US" sz="1800" dirty="0" smtClean="0">
                <a:solidFill>
                  <a:srgbClr val="FF0000"/>
                </a:solidFill>
              </a:rPr>
              <a:t>, the term magical thinking is used to describe </a:t>
            </a:r>
            <a:r>
              <a:rPr lang="en-US" sz="1800" dirty="0" smtClean="0">
                <a:solidFill>
                  <a:srgbClr val="FF0000"/>
                </a:solidFill>
                <a:hlinkClick r:id="rId5" tooltip="Causality"/>
              </a:rPr>
              <a:t>causal</a:t>
            </a:r>
            <a:r>
              <a:rPr lang="en-US" sz="1800" dirty="0" smtClean="0">
                <a:solidFill>
                  <a:srgbClr val="FF0000"/>
                </a:solidFill>
              </a:rPr>
              <a:t> reasoning that looks for </a:t>
            </a:r>
            <a:r>
              <a:rPr lang="en-US" sz="1800" dirty="0" smtClean="0">
                <a:solidFill>
                  <a:srgbClr val="FF0000"/>
                </a:solidFill>
                <a:hlinkClick r:id="rId6" tooltip="Correlation"/>
              </a:rPr>
              <a:t>correlation</a:t>
            </a:r>
            <a:r>
              <a:rPr lang="en-US" sz="1800" dirty="0" smtClean="0">
                <a:solidFill>
                  <a:srgbClr val="FF0000"/>
                </a:solidFill>
              </a:rPr>
              <a:t> between acts or utterances and certain events. In </a:t>
            </a:r>
            <a:r>
              <a:rPr lang="en-US" sz="1800" dirty="0" smtClean="0">
                <a:solidFill>
                  <a:srgbClr val="FF0000"/>
                </a:solidFill>
                <a:hlinkClick r:id="rId7" tooltip="Religion"/>
              </a:rPr>
              <a:t>religion</a:t>
            </a:r>
            <a:r>
              <a:rPr lang="en-US" sz="1800" dirty="0" smtClean="0">
                <a:solidFill>
                  <a:srgbClr val="FF0000"/>
                </a:solidFill>
              </a:rPr>
              <a:t>, </a:t>
            </a:r>
            <a:r>
              <a:rPr lang="en-US" sz="1800" dirty="0" smtClean="0">
                <a:solidFill>
                  <a:srgbClr val="FF0000"/>
                </a:solidFill>
                <a:hlinkClick r:id="rId8" tooltip="Folk religion"/>
              </a:rPr>
              <a:t>folk religion</a:t>
            </a:r>
            <a:r>
              <a:rPr lang="en-US" sz="1800" dirty="0" smtClean="0">
                <a:solidFill>
                  <a:srgbClr val="FF0000"/>
                </a:solidFill>
              </a:rPr>
              <a:t> and </a:t>
            </a:r>
            <a:r>
              <a:rPr lang="en-US" sz="1800" dirty="0" smtClean="0">
                <a:solidFill>
                  <a:srgbClr val="FF0000"/>
                </a:solidFill>
                <a:hlinkClick r:id="rId9" tooltip="Superstition"/>
              </a:rPr>
              <a:t>superstition</a:t>
            </a:r>
            <a:r>
              <a:rPr lang="en-US" sz="1800" dirty="0" smtClean="0">
                <a:solidFill>
                  <a:srgbClr val="FF0000"/>
                </a:solidFill>
              </a:rPr>
              <a:t>, the correlation posited is between religious </a:t>
            </a:r>
            <a:r>
              <a:rPr lang="en-US" sz="1800" dirty="0" smtClean="0">
                <a:solidFill>
                  <a:srgbClr val="FF0000"/>
                </a:solidFill>
                <a:hlinkClick r:id="rId10" tooltip="Ritual"/>
              </a:rPr>
              <a:t>ritual</a:t>
            </a:r>
            <a:r>
              <a:rPr lang="en-US" sz="1800" dirty="0" smtClean="0">
                <a:solidFill>
                  <a:srgbClr val="FF0000"/>
                </a:solidFill>
              </a:rPr>
              <a:t>, such as </a:t>
            </a:r>
            <a:r>
              <a:rPr lang="en-US" sz="1800" dirty="0" smtClean="0">
                <a:solidFill>
                  <a:srgbClr val="FF0000"/>
                </a:solidFill>
                <a:hlinkClick r:id="rId11" tooltip="Prayer"/>
              </a:rPr>
              <a:t>prayer</a:t>
            </a:r>
            <a:r>
              <a:rPr lang="en-US" sz="1800" dirty="0" smtClean="0">
                <a:solidFill>
                  <a:srgbClr val="FF0000"/>
                </a:solidFill>
              </a:rPr>
              <a:t>, </a:t>
            </a:r>
            <a:r>
              <a:rPr lang="en-US" sz="1800" dirty="0" smtClean="0">
                <a:solidFill>
                  <a:srgbClr val="FF0000"/>
                </a:solidFill>
                <a:hlinkClick r:id="rId12" tooltip="Sacrifice"/>
              </a:rPr>
              <a:t>sacrifice</a:t>
            </a:r>
            <a:r>
              <a:rPr lang="en-US" sz="1800" dirty="0" smtClean="0">
                <a:solidFill>
                  <a:srgbClr val="FF0000"/>
                </a:solidFill>
              </a:rPr>
              <a:t> or the observance of a </a:t>
            </a:r>
            <a:r>
              <a:rPr lang="en-US" sz="1800" dirty="0" smtClean="0">
                <a:solidFill>
                  <a:srgbClr val="FF0000"/>
                </a:solidFill>
                <a:hlinkClick r:id="rId13" tooltip="Taboo"/>
              </a:rPr>
              <a:t>taboo</a:t>
            </a:r>
            <a:r>
              <a:rPr lang="en-US" sz="1800" dirty="0" smtClean="0">
                <a:solidFill>
                  <a:srgbClr val="FF0000"/>
                </a:solidFill>
              </a:rPr>
              <a:t>, and an expected benefit or recompense. </a:t>
            </a:r>
          </a:p>
          <a:p>
            <a:r>
              <a:rPr lang="en-US" sz="1800" dirty="0" smtClean="0">
                <a:solidFill>
                  <a:srgbClr val="FF0000"/>
                </a:solidFill>
              </a:rPr>
              <a:t>Huh?</a:t>
            </a:r>
          </a:p>
          <a:p>
            <a:r>
              <a:rPr lang="en-US" sz="1800" dirty="0" smtClean="0">
                <a:solidFill>
                  <a:srgbClr val="FF0000"/>
                </a:solidFill>
              </a:rPr>
              <a:t>How about some examples?</a:t>
            </a:r>
            <a:endParaRPr lang="en-US" sz="1800" dirty="0"/>
          </a:p>
        </p:txBody>
      </p:sp>
      <p:sp>
        <p:nvSpPr>
          <p:cNvPr id="4" name="Rectangle 3"/>
          <p:cNvSpPr/>
          <p:nvPr/>
        </p:nvSpPr>
        <p:spPr>
          <a:xfrm>
            <a:off x="5829590" y="3502080"/>
            <a:ext cx="2361907"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hlinkClick r:id="rId14"/>
              </a:rPr>
              <a:t>Magical thinking - Wiki</a:t>
            </a:r>
            <a:endParaRPr lang="en-US" dirty="0">
              <a:hlinkClick r:id="rId14"/>
            </a:endParaRPr>
          </a:p>
        </p:txBody>
      </p:sp>
      <p:sp>
        <p:nvSpPr>
          <p:cNvPr id="5" name="Rectangle 4"/>
          <p:cNvSpPr/>
          <p:nvPr/>
        </p:nvSpPr>
        <p:spPr>
          <a:xfrm>
            <a:off x="1130236" y="4867117"/>
            <a:ext cx="54424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hlinkClick r:id="rId15"/>
              </a:rPr>
              <a:t>YouTube - The Seven Principles of Magical Thinking</a:t>
            </a:r>
            <a:endParaRPr lang="en-US" dirty="0">
              <a:hlinkClick r:id="rId15"/>
            </a:endParaRPr>
          </a:p>
        </p:txBody>
      </p:sp>
      <p:sp>
        <p:nvSpPr>
          <p:cNvPr id="6" name="Rectangle 5"/>
          <p:cNvSpPr/>
          <p:nvPr/>
        </p:nvSpPr>
        <p:spPr>
          <a:xfrm>
            <a:off x="1130236" y="5466692"/>
            <a:ext cx="544241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hlinkClick r:id="rId16"/>
              </a:rPr>
              <a:t>http://www.csicop.org/si/show/belief_engine/</a:t>
            </a:r>
            <a:endParaRPr lang="en-US" dirty="0">
              <a:hlinkClick r:id="rId16"/>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1653988"/>
          </a:xfrm>
        </p:spPr>
        <p:txBody>
          <a:bodyPr/>
          <a:lstStyle/>
          <a:p>
            <a:r>
              <a:rPr lang="en-US" dirty="0" smtClean="0"/>
              <a:t>What is Magical thinking?</a:t>
            </a:r>
            <a:endParaRPr lang="en-US" dirty="0"/>
          </a:p>
        </p:txBody>
      </p:sp>
      <p:sp>
        <p:nvSpPr>
          <p:cNvPr id="3" name="Content Placeholder 2"/>
          <p:cNvSpPr>
            <a:spLocks noGrp="1"/>
          </p:cNvSpPr>
          <p:nvPr>
            <p:ph idx="1"/>
          </p:nvPr>
        </p:nvSpPr>
        <p:spPr>
          <a:xfrm>
            <a:off x="213217" y="1882588"/>
            <a:ext cx="8930783" cy="3953436"/>
          </a:xfrm>
        </p:spPr>
        <p:txBody>
          <a:bodyPr>
            <a:normAutofit/>
          </a:bodyPr>
          <a:lstStyle/>
          <a:p>
            <a:r>
              <a:rPr lang="en-US" sz="3600" dirty="0" smtClean="0">
                <a:solidFill>
                  <a:srgbClr val="FF0000"/>
                </a:solidFill>
              </a:rPr>
              <a:t>Give some specific examples of your own…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thinking</a:t>
            </a:r>
            <a:endParaRPr lang="en-US" dirty="0"/>
          </a:p>
        </p:txBody>
      </p:sp>
      <p:sp>
        <p:nvSpPr>
          <p:cNvPr id="3" name="Content Placeholder 2"/>
          <p:cNvSpPr>
            <a:spLocks noGrp="1"/>
          </p:cNvSpPr>
          <p:nvPr>
            <p:ph idx="1"/>
          </p:nvPr>
        </p:nvSpPr>
        <p:spPr>
          <a:xfrm>
            <a:off x="618595" y="1761565"/>
            <a:ext cx="7581901" cy="3953436"/>
          </a:xfrm>
        </p:spPr>
        <p:txBody>
          <a:bodyPr/>
          <a:lstStyle/>
          <a:p>
            <a:pPr>
              <a:buNone/>
            </a:pPr>
            <a:endParaRPr lang="en-US" dirty="0" smtClean="0">
              <a:hlinkClick r:id="rId2"/>
            </a:endParaRPr>
          </a:p>
          <a:p>
            <a:pPr>
              <a:buNone/>
            </a:pPr>
            <a:endParaRPr lang="en-US" dirty="0" smtClean="0">
              <a:hlinkClick r:id="rId2"/>
            </a:endParaRPr>
          </a:p>
          <a:p>
            <a:pPr>
              <a:buNone/>
            </a:pPr>
            <a:endParaRPr lang="en-US" dirty="0" smtClean="0">
              <a:hlinkClick r:id="rId2"/>
            </a:endParaRPr>
          </a:p>
        </p:txBody>
      </p:sp>
      <p:sp>
        <p:nvSpPr>
          <p:cNvPr id="4" name="Rectangle 3"/>
          <p:cNvSpPr/>
          <p:nvPr/>
        </p:nvSpPr>
        <p:spPr>
          <a:xfrm>
            <a:off x="1900489" y="1513256"/>
            <a:ext cx="5732196"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hlinkClick r:id="rId2"/>
              </a:rPr>
              <a:t>Timeline of the historyof the scientific method-Highlights</a:t>
            </a:r>
            <a:endParaRPr lang="en-US" dirty="0">
              <a:hlinkClick r:id="rId2"/>
            </a:endParaRPr>
          </a:p>
        </p:txBody>
      </p:sp>
      <p:sp>
        <p:nvSpPr>
          <p:cNvPr id="5" name="TextBox 4"/>
          <p:cNvSpPr txBox="1"/>
          <p:nvPr/>
        </p:nvSpPr>
        <p:spPr>
          <a:xfrm>
            <a:off x="346824" y="1882588"/>
            <a:ext cx="7057261" cy="830997"/>
          </a:xfrm>
          <a:prstGeom prst="rect">
            <a:avLst/>
          </a:prstGeom>
          <a:noFill/>
        </p:spPr>
        <p:txBody>
          <a:bodyPr wrap="square" rtlCol="0">
            <a:spAutoFit/>
          </a:bodyPr>
          <a:lstStyle/>
          <a:p>
            <a:r>
              <a:rPr lang="en-US" sz="2400" dirty="0" smtClean="0"/>
              <a:t>Bacon’s (Roger then Francis) famous cycle: </a:t>
            </a:r>
            <a:r>
              <a:rPr lang="en-US" sz="2400" dirty="0" smtClean="0">
                <a:hlinkClick r:id="rId3" tooltip="Observation"/>
              </a:rPr>
              <a:t>observation</a:t>
            </a:r>
            <a:r>
              <a:rPr lang="en-US" sz="2400" dirty="0" smtClean="0"/>
              <a:t>, </a:t>
            </a:r>
            <a:r>
              <a:rPr lang="en-US" sz="2400" dirty="0" smtClean="0">
                <a:hlinkClick r:id="rId4" tooltip="Hypothesis"/>
              </a:rPr>
              <a:t>hypothesis</a:t>
            </a:r>
            <a:r>
              <a:rPr lang="en-US" sz="2400" dirty="0" smtClean="0"/>
              <a:t>, </a:t>
            </a:r>
            <a:r>
              <a:rPr lang="en-US" sz="2400" dirty="0" smtClean="0">
                <a:hlinkClick r:id="rId5" tooltip="Experimentation"/>
              </a:rPr>
              <a:t>experimentation</a:t>
            </a:r>
            <a:r>
              <a:rPr lang="en-US" sz="2400" dirty="0" smtClean="0"/>
              <a:t> </a:t>
            </a:r>
            <a:endParaRPr lang="en-US" sz="2400" dirty="0"/>
          </a:p>
        </p:txBody>
      </p:sp>
      <p:pic>
        <p:nvPicPr>
          <p:cNvPr id="6" name="Picture 5"/>
          <p:cNvPicPr>
            <a:picLocks noChangeAspect="1"/>
          </p:cNvPicPr>
          <p:nvPr/>
        </p:nvPicPr>
        <p:blipFill>
          <a:blip r:embed="rId6"/>
          <a:stretch>
            <a:fillRect/>
          </a:stretch>
        </p:blipFill>
        <p:spPr>
          <a:xfrm>
            <a:off x="0" y="2795349"/>
            <a:ext cx="2173414" cy="2688759"/>
          </a:xfrm>
          <a:prstGeom prst="rect">
            <a:avLst/>
          </a:prstGeom>
        </p:spPr>
      </p:pic>
      <p:sp>
        <p:nvSpPr>
          <p:cNvPr id="8" name="TextBox 7"/>
          <p:cNvSpPr txBox="1"/>
          <p:nvPr/>
        </p:nvSpPr>
        <p:spPr>
          <a:xfrm>
            <a:off x="2394514" y="3395744"/>
            <a:ext cx="5692261" cy="1754327"/>
          </a:xfrm>
          <a:prstGeom prst="rect">
            <a:avLst/>
          </a:prstGeom>
          <a:noFill/>
        </p:spPr>
        <p:txBody>
          <a:bodyPr wrap="square" rtlCol="0">
            <a:spAutoFit/>
          </a:bodyPr>
          <a:lstStyle/>
          <a:p>
            <a:r>
              <a:rPr lang="en-US" i="1" dirty="0" smtClean="0"/>
              <a:t>Having laid down the main points of the wisdom of the </a:t>
            </a:r>
            <a:r>
              <a:rPr lang="en-US" i="1" dirty="0" err="1" smtClean="0"/>
              <a:t>Latins</a:t>
            </a:r>
            <a:r>
              <a:rPr lang="en-US" i="1" dirty="0" smtClean="0"/>
              <a:t> as regards language, mathematics and optics, I wish now to review the principles of wisdom from the point of view of experimental science, because without experiment it is impossible to know anything thoroughly.</a:t>
            </a:r>
          </a:p>
          <a:p>
            <a:r>
              <a:rPr lang="en-US" dirty="0" smtClean="0"/>
              <a:t>Roger Bacon-1268 A.D. </a:t>
            </a:r>
            <a:endParaRPr lang="en-US" dirty="0"/>
          </a:p>
        </p:txBody>
      </p:sp>
      <p:sp>
        <p:nvSpPr>
          <p:cNvPr id="9" name="TextBox 8"/>
          <p:cNvSpPr txBox="1"/>
          <p:nvPr/>
        </p:nvSpPr>
        <p:spPr>
          <a:xfrm>
            <a:off x="2775513" y="2795349"/>
            <a:ext cx="6368487" cy="4062651"/>
          </a:xfrm>
          <a:prstGeom prst="rect">
            <a:avLst/>
          </a:prstGeom>
          <a:noFill/>
        </p:spPr>
        <p:txBody>
          <a:bodyPr wrap="square" rtlCol="0">
            <a:spAutoFit/>
          </a:bodyPr>
          <a:lstStyle/>
          <a:p>
            <a:r>
              <a:rPr lang="en-US" sz="1600" i="1" dirty="0" smtClean="0"/>
              <a:t>Authors write many things and the people cling to them through arguments which they make without experiment, that are utterly false. It is commonly believed among all classes that one can break adamant only with the blood of a goat, and philosophers and theologians strengthen this myth. But it is not yet proved by adamant being broken by blood of this kind, as much as it is argued to this conclusion. And yet, even without the blood it can be broken with ease. I have seen this with my eyes; and this must needs be because gems cannot be cut out save by the breaking of the stone. Similarly it is commonly believed that the secretions of the beaver that the doctors use are the testicles of the male, but this is not so, as the beaver has this secretion beneath its breast and even the male as well as the female produces a secretion of this kind. In addition also to this secretion the male has its testicles in the natural place and thus again it is a horrible lie that, since hunters chase the beaver for this secretion, the beaver knowing what they are after, tears out his testicles with his teeth and throws them away.  </a:t>
            </a:r>
            <a:r>
              <a:rPr lang="en-US" dirty="0" smtClean="0"/>
              <a:t>Roger Bacon-1268 A.D.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Scientific thinking</a:t>
            </a:r>
            <a:endParaRPr lang="en-US" dirty="0"/>
          </a:p>
        </p:txBody>
      </p:sp>
      <p:sp>
        <p:nvSpPr>
          <p:cNvPr id="3" name="Content Placeholder 2"/>
          <p:cNvSpPr>
            <a:spLocks noGrp="1"/>
          </p:cNvSpPr>
          <p:nvPr>
            <p:ph sz="half" idx="1"/>
          </p:nvPr>
        </p:nvSpPr>
        <p:spPr/>
        <p:txBody>
          <a:bodyPr/>
          <a:lstStyle/>
          <a:p>
            <a:endParaRPr lang="en-US" smtClean="0">
              <a:hlinkClick r:id="rId2"/>
            </a:endParaRPr>
          </a:p>
          <a:p>
            <a:endParaRPr lang="en-US" smtClean="0">
              <a:hlinkClick r:id="rId2"/>
            </a:endParaRPr>
          </a:p>
          <a:p>
            <a:endParaRPr lang="en-US" dirty="0" smtClean="0">
              <a:hlinkClick r:id="rId2"/>
            </a:endParaRPr>
          </a:p>
        </p:txBody>
      </p:sp>
      <p:sp>
        <p:nvSpPr>
          <p:cNvPr id="23" name="Content Placeholder 22"/>
          <p:cNvSpPr>
            <a:spLocks noGrp="1"/>
          </p:cNvSpPr>
          <p:nvPr>
            <p:ph sz="half" idx="2"/>
          </p:nvPr>
        </p:nvSpPr>
        <p:spPr>
          <a:xfrm>
            <a:off x="779463" y="1761565"/>
            <a:ext cx="8364538" cy="3975100"/>
          </a:xfrm>
        </p:spPr>
        <p:txBody>
          <a:bodyPr/>
          <a:lstStyle/>
          <a:p>
            <a:r>
              <a:rPr lang="en-US" sz="2800" dirty="0" smtClean="0"/>
              <a:t>Is scientific investigation always “non-magical?”</a:t>
            </a:r>
          </a:p>
          <a:p>
            <a:endParaRPr lang="en-US" dirty="0" smtClean="0"/>
          </a:p>
          <a:p>
            <a:r>
              <a:rPr lang="en-US" sz="3600" dirty="0" smtClean="0"/>
              <a:t>ASK ME…</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04531" y="5432631"/>
            <a:ext cx="2865062" cy="1425369"/>
          </a:xfrm>
          <a:prstGeom prst="rect">
            <a:avLst/>
          </a:prstGeom>
        </p:spPr>
      </p:pic>
      <p:sp>
        <p:nvSpPr>
          <p:cNvPr id="2" name="Title 1"/>
          <p:cNvSpPr>
            <a:spLocks noGrp="1"/>
          </p:cNvSpPr>
          <p:nvPr>
            <p:ph type="title"/>
          </p:nvPr>
        </p:nvSpPr>
        <p:spPr>
          <a:xfrm>
            <a:off x="127000" y="175763"/>
            <a:ext cx="9017000" cy="1188357"/>
          </a:xfrm>
        </p:spPr>
        <p:txBody>
          <a:bodyPr/>
          <a:lstStyle/>
          <a:p>
            <a:r>
              <a:rPr lang="en-US" sz="4400" dirty="0" smtClean="0"/>
              <a:t>Scientific thinking: “minute” Paper</a:t>
            </a:r>
            <a:endParaRPr lang="en-US" sz="4400" dirty="0"/>
          </a:p>
        </p:txBody>
      </p:sp>
      <p:sp>
        <p:nvSpPr>
          <p:cNvPr id="3" name="Content Placeholder 2"/>
          <p:cNvSpPr>
            <a:spLocks noGrp="1"/>
          </p:cNvSpPr>
          <p:nvPr>
            <p:ph sz="half" idx="1"/>
          </p:nvPr>
        </p:nvSpPr>
        <p:spPr/>
        <p:txBody>
          <a:bodyPr>
            <a:normAutofit fontScale="70000" lnSpcReduction="20000"/>
          </a:bodyPr>
          <a:lstStyle/>
          <a:p>
            <a:endParaRPr lang="en-US" smtClean="0">
              <a:hlinkClick r:id="rId3"/>
            </a:endParaRPr>
          </a:p>
          <a:p>
            <a:endParaRPr lang="en-US" smtClean="0">
              <a:hlinkClick r:id="rId3"/>
            </a:endParaRPr>
          </a:p>
          <a:p>
            <a:endParaRPr lang="en-US" dirty="0" smtClean="0">
              <a:hlinkClick r:id="rId3"/>
            </a:endParaRPr>
          </a:p>
        </p:txBody>
      </p:sp>
      <p:sp>
        <p:nvSpPr>
          <p:cNvPr id="23" name="Content Placeholder 22"/>
          <p:cNvSpPr>
            <a:spLocks noGrp="1"/>
          </p:cNvSpPr>
          <p:nvPr>
            <p:ph sz="half" idx="2"/>
          </p:nvPr>
        </p:nvSpPr>
        <p:spPr>
          <a:xfrm>
            <a:off x="491557" y="1892301"/>
            <a:ext cx="8434729" cy="3975100"/>
          </a:xfrm>
        </p:spPr>
        <p:txBody>
          <a:bodyPr>
            <a:normAutofit fontScale="70000" lnSpcReduction="20000"/>
          </a:bodyPr>
          <a:lstStyle/>
          <a:p>
            <a:pPr>
              <a:buNone/>
            </a:pPr>
            <a:endParaRPr lang="en-US" dirty="0" smtClean="0"/>
          </a:p>
          <a:p>
            <a:r>
              <a:rPr lang="en-US" sz="3600" dirty="0" smtClean="0"/>
              <a:t>1) Ask the overarching question raised by your </a:t>
            </a:r>
            <a:r>
              <a:rPr lang="en-US" sz="3600" dirty="0" smtClean="0">
                <a:solidFill>
                  <a:schemeClr val="accent1"/>
                </a:solidFill>
              </a:rPr>
              <a:t>observations</a:t>
            </a:r>
          </a:p>
          <a:p>
            <a:r>
              <a:rPr lang="en-US" sz="3600" dirty="0" smtClean="0"/>
              <a:t>2) Come up with an explanation (</a:t>
            </a:r>
            <a:r>
              <a:rPr lang="en-US" sz="3600" dirty="0" smtClean="0">
                <a:solidFill>
                  <a:srgbClr val="F2D908"/>
                </a:solidFill>
              </a:rPr>
              <a:t>hypothesis</a:t>
            </a:r>
            <a:r>
              <a:rPr lang="en-US" sz="3600" dirty="0" smtClean="0"/>
              <a:t>). More than one is OK. Your experiments can eliminate some of them.</a:t>
            </a:r>
          </a:p>
          <a:p>
            <a:r>
              <a:rPr lang="en-US" sz="3600" dirty="0" smtClean="0"/>
              <a:t>3) Describe at least 3 </a:t>
            </a:r>
            <a:r>
              <a:rPr lang="en-US" sz="3600" dirty="0" smtClean="0">
                <a:solidFill>
                  <a:srgbClr val="F2D908"/>
                </a:solidFill>
              </a:rPr>
              <a:t>experiments</a:t>
            </a:r>
            <a:r>
              <a:rPr lang="en-US" sz="3600" dirty="0" smtClean="0"/>
              <a:t> you could do (maybe now!) or three questions about the system you could </a:t>
            </a:r>
            <a:r>
              <a:rPr lang="en-US" sz="3600" i="1" dirty="0" smtClean="0"/>
              <a:t>ask me to answer </a:t>
            </a:r>
            <a:r>
              <a:rPr lang="en-US" sz="3600" dirty="0" smtClean="0"/>
              <a:t>to support your hypothesis…</a:t>
            </a:r>
          </a:p>
          <a:p>
            <a:endParaRPr lang="en-US" sz="3600" dirty="0" smtClean="0"/>
          </a:p>
          <a:p>
            <a:endParaRPr lang="en-US" sz="3600" dirty="0" smtClean="0"/>
          </a:p>
          <a:p>
            <a:endParaRPr lang="en-US" sz="3600" dirty="0"/>
          </a:p>
        </p:txBody>
      </p:sp>
      <p:sp>
        <p:nvSpPr>
          <p:cNvPr id="8" name="TextBox 7"/>
          <p:cNvSpPr txBox="1"/>
          <p:nvPr/>
        </p:nvSpPr>
        <p:spPr>
          <a:xfrm>
            <a:off x="127001" y="1213049"/>
            <a:ext cx="8799286" cy="1107996"/>
          </a:xfrm>
          <a:prstGeom prst="rect">
            <a:avLst/>
          </a:prstGeom>
          <a:noFill/>
        </p:spPr>
        <p:txBody>
          <a:bodyPr wrap="square" rtlCol="0">
            <a:spAutoFit/>
          </a:bodyPr>
          <a:lstStyle/>
          <a:p>
            <a:r>
              <a:rPr lang="en-US" sz="2400" dirty="0" smtClean="0"/>
              <a:t>Try to explain what just happened. Is it alchemy (magical) or should we think critically about it first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072293" cy="1653988"/>
          </a:xfrm>
        </p:spPr>
        <p:txBody>
          <a:bodyPr/>
          <a:lstStyle/>
          <a:p>
            <a:r>
              <a:rPr lang="en-US" dirty="0" smtClean="0"/>
              <a:t>Modern Magical thinking</a:t>
            </a:r>
            <a:endParaRPr lang="en-US" dirty="0"/>
          </a:p>
        </p:txBody>
      </p:sp>
      <p:sp>
        <p:nvSpPr>
          <p:cNvPr id="3" name="Content Placeholder 2"/>
          <p:cNvSpPr>
            <a:spLocks noGrp="1"/>
          </p:cNvSpPr>
          <p:nvPr>
            <p:ph sz="half" idx="1"/>
          </p:nvPr>
        </p:nvSpPr>
        <p:spPr>
          <a:xfrm>
            <a:off x="207962" y="2134116"/>
            <a:ext cx="4090586" cy="3975100"/>
          </a:xfrm>
        </p:spPr>
        <p:txBody>
          <a:bodyPr/>
          <a:lstStyle/>
          <a:p>
            <a:r>
              <a:rPr lang="en-US" dirty="0" smtClean="0"/>
              <a:t>Sympathetic magic- the </a:t>
            </a:r>
            <a:r>
              <a:rPr lang="en-US" dirty="0" smtClean="0">
                <a:hlinkClick r:id="rId2" tooltip="Doctrine of signatures"/>
              </a:rPr>
              <a:t>doctrine of signatures</a:t>
            </a:r>
            <a:r>
              <a:rPr lang="en-US" dirty="0" smtClean="0"/>
              <a:t> </a:t>
            </a:r>
          </a:p>
          <a:p>
            <a:r>
              <a:rPr lang="en-US" dirty="0" smtClean="0"/>
              <a:t>Modern version? Homeopathic medicine “magic”</a:t>
            </a:r>
          </a:p>
          <a:p>
            <a:pPr lvl="1"/>
            <a:r>
              <a:rPr lang="en-US" i="1" dirty="0" smtClean="0"/>
              <a:t>Like cures like</a:t>
            </a:r>
            <a:endParaRPr lang="en-US" i="1" dirty="0"/>
          </a:p>
        </p:txBody>
      </p:sp>
      <p:sp>
        <p:nvSpPr>
          <p:cNvPr id="5" name="Rectangle 4"/>
          <p:cNvSpPr/>
          <p:nvPr/>
        </p:nvSpPr>
        <p:spPr>
          <a:xfrm>
            <a:off x="6345878" y="4121666"/>
            <a:ext cx="2413529"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dirty="0" smtClean="0">
                <a:hlinkClick r:id="rId3"/>
              </a:rPr>
              <a:t>YouTube - James Randi</a:t>
            </a:r>
            <a:endParaRPr lang="en-US" dirty="0">
              <a:hlinkClick r:id="rId3"/>
            </a:endParaRPr>
          </a:p>
        </p:txBody>
      </p:sp>
      <p:sp>
        <p:nvSpPr>
          <p:cNvPr id="6" name="Rectangle 5"/>
          <p:cNvSpPr/>
          <p:nvPr/>
        </p:nvSpPr>
        <p:spPr>
          <a:xfrm>
            <a:off x="6345878" y="3434834"/>
            <a:ext cx="272641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hlinkClick r:id="rId4"/>
              </a:rPr>
              <a:t>YouTube – Headon parody</a:t>
            </a:r>
            <a:endParaRPr lang="en-US" dirty="0">
              <a:hlinkClick r:id="rId4"/>
            </a:endParaRPr>
          </a:p>
        </p:txBody>
      </p:sp>
      <p:sp>
        <p:nvSpPr>
          <p:cNvPr id="7" name="Rectangle 6"/>
          <p:cNvSpPr/>
          <p:nvPr/>
        </p:nvSpPr>
        <p:spPr>
          <a:xfrm>
            <a:off x="6345878" y="2651681"/>
            <a:ext cx="2047330"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hlinkClick r:id="rId5"/>
              </a:rPr>
              <a:t>YouTube - HeadOn! </a:t>
            </a:r>
            <a:endParaRPr lang="en-US" dirty="0">
              <a:hlinkClick r:id="rId5"/>
            </a:endParaRPr>
          </a:p>
        </p:txBody>
      </p:sp>
      <p:sp>
        <p:nvSpPr>
          <p:cNvPr id="8" name="Rectangle 7"/>
          <p:cNvSpPr/>
          <p:nvPr/>
        </p:nvSpPr>
        <p:spPr>
          <a:xfrm>
            <a:off x="6345878" y="4728131"/>
            <a:ext cx="249344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dirty="0" smtClean="0">
                <a:hlinkClick r:id="rId6"/>
              </a:rPr>
              <a:t>YouTube - Ben Goldacre</a:t>
            </a:r>
            <a:endParaRPr lang="en-US" dirty="0">
              <a:hlinkClick r:id="rId6"/>
            </a:endParaRPr>
          </a:p>
        </p:txBody>
      </p:sp>
      <p:sp>
        <p:nvSpPr>
          <p:cNvPr id="10" name="Rectangle 9"/>
          <p:cNvSpPr/>
          <p:nvPr/>
        </p:nvSpPr>
        <p:spPr>
          <a:xfrm>
            <a:off x="1959397" y="5372656"/>
            <a:ext cx="4203607"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dirty="0" smtClean="0">
                <a:solidFill>
                  <a:schemeClr val="bg1"/>
                </a:solidFill>
                <a:hlinkClick r:id="rId7"/>
              </a:rPr>
              <a:t>YouTube – Homeopathy-Pro-Introduction</a:t>
            </a:r>
            <a:endParaRPr lang="en-US" dirty="0">
              <a:solidFill>
                <a:schemeClr val="bg1"/>
              </a:solidFill>
              <a:hlinkClick r:id="rId7"/>
            </a:endParaRPr>
          </a:p>
        </p:txBody>
      </p:sp>
      <p:sp>
        <p:nvSpPr>
          <p:cNvPr id="11" name="Rectangle 10"/>
          <p:cNvSpPr/>
          <p:nvPr/>
        </p:nvSpPr>
        <p:spPr>
          <a:xfrm>
            <a:off x="1959397" y="5924550"/>
            <a:ext cx="4778659"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dirty="0" smtClean="0">
                <a:hlinkClick r:id="rId8"/>
              </a:rPr>
              <a:t>YouTube – Pro-Making Homeopathic Medicines</a:t>
            </a:r>
            <a:endParaRPr lang="en-US" dirty="0">
              <a:hlinkClick r:id="rId8"/>
            </a:endParaRPr>
          </a:p>
        </p:txBody>
      </p:sp>
      <p:sp>
        <p:nvSpPr>
          <p:cNvPr id="12" name="Rectangle 11"/>
          <p:cNvSpPr/>
          <p:nvPr/>
        </p:nvSpPr>
        <p:spPr>
          <a:xfrm>
            <a:off x="207962" y="4728131"/>
            <a:ext cx="393828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hlinkClick r:id="rId9"/>
              </a:rPr>
              <a:t>Penn and Teller (ill-logic of correlation)</a:t>
            </a:r>
            <a:endParaRPr lang="en-US" dirty="0">
              <a:hlinkClick r:id="rId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88" y="-130751"/>
            <a:ext cx="9143999" cy="999565"/>
          </a:xfrm>
        </p:spPr>
        <p:txBody>
          <a:bodyPr/>
          <a:lstStyle/>
          <a:p>
            <a:r>
              <a:rPr lang="en-US" sz="2800" dirty="0" smtClean="0"/>
              <a:t>Modern Magical thinking: more homeopathic products</a:t>
            </a:r>
            <a:endParaRPr lang="en-US" sz="2800" dirty="0"/>
          </a:p>
        </p:txBody>
      </p:sp>
      <p:pic>
        <p:nvPicPr>
          <p:cNvPr id="10" name="Content Placeholder 9" descr="1a0e246a04905771_detail_coldremedynasalgel.xlarge.jpg"/>
          <p:cNvPicPr>
            <a:picLocks noGrp="1" noChangeAspect="1"/>
          </p:cNvPicPr>
          <p:nvPr>
            <p:ph sz="half" idx="1"/>
          </p:nvPr>
        </p:nvPicPr>
        <p:blipFill>
          <a:blip r:embed="rId2"/>
          <a:srcRect t="-4340" b="-4340"/>
          <a:stretch>
            <a:fillRect/>
          </a:stretch>
        </p:blipFill>
        <p:spPr>
          <a:xfrm>
            <a:off x="11888" y="725714"/>
            <a:ext cx="2280366" cy="2478314"/>
          </a:xfrm>
        </p:spPr>
      </p:pic>
      <p:pic>
        <p:nvPicPr>
          <p:cNvPr id="9" name="Picture 8" descr="648_pd1923358_1.jpg"/>
          <p:cNvPicPr>
            <a:picLocks noChangeAspect="1"/>
          </p:cNvPicPr>
          <p:nvPr/>
        </p:nvPicPr>
        <p:blipFill>
          <a:blip r:embed="rId3"/>
          <a:stretch>
            <a:fillRect/>
          </a:stretch>
        </p:blipFill>
        <p:spPr>
          <a:xfrm>
            <a:off x="6132534" y="3765321"/>
            <a:ext cx="2847749" cy="2847749"/>
          </a:xfrm>
          <a:prstGeom prst="rect">
            <a:avLst/>
          </a:prstGeom>
        </p:spPr>
      </p:pic>
      <p:pic>
        <p:nvPicPr>
          <p:cNvPr id="11" name="Picture 10"/>
          <p:cNvPicPr>
            <a:picLocks noChangeAspect="1"/>
          </p:cNvPicPr>
          <p:nvPr/>
        </p:nvPicPr>
        <p:blipFill>
          <a:blip r:embed="rId4"/>
          <a:stretch>
            <a:fillRect/>
          </a:stretch>
        </p:blipFill>
        <p:spPr>
          <a:xfrm>
            <a:off x="5297715" y="868814"/>
            <a:ext cx="3075690" cy="3244399"/>
          </a:xfrm>
          <a:prstGeom prst="rect">
            <a:avLst/>
          </a:prstGeom>
        </p:spPr>
      </p:pic>
      <p:pic>
        <p:nvPicPr>
          <p:cNvPr id="12" name="Picture 11"/>
          <p:cNvPicPr>
            <a:picLocks noChangeAspect="1"/>
          </p:cNvPicPr>
          <p:nvPr/>
        </p:nvPicPr>
        <p:blipFill>
          <a:blip r:embed="rId5"/>
          <a:stretch>
            <a:fillRect/>
          </a:stretch>
        </p:blipFill>
        <p:spPr>
          <a:xfrm>
            <a:off x="3237084" y="3927928"/>
            <a:ext cx="3022201" cy="2417761"/>
          </a:xfrm>
          <a:prstGeom prst="rect">
            <a:avLst/>
          </a:prstGeom>
        </p:spPr>
      </p:pic>
      <p:pic>
        <p:nvPicPr>
          <p:cNvPr id="13" name="Picture 12"/>
          <p:cNvPicPr>
            <a:picLocks noChangeAspect="1"/>
          </p:cNvPicPr>
          <p:nvPr/>
        </p:nvPicPr>
        <p:blipFill>
          <a:blip r:embed="rId6"/>
          <a:stretch>
            <a:fillRect/>
          </a:stretch>
        </p:blipFill>
        <p:spPr>
          <a:xfrm>
            <a:off x="3866217" y="725714"/>
            <a:ext cx="1431497" cy="3039608"/>
          </a:xfrm>
          <a:prstGeom prst="rect">
            <a:avLst/>
          </a:prstGeom>
        </p:spPr>
      </p:pic>
      <p:pic>
        <p:nvPicPr>
          <p:cNvPr id="14" name="Picture 13"/>
          <p:cNvPicPr>
            <a:picLocks noChangeAspect="1"/>
          </p:cNvPicPr>
          <p:nvPr/>
        </p:nvPicPr>
        <p:blipFill>
          <a:blip r:embed="rId7"/>
          <a:stretch>
            <a:fillRect/>
          </a:stretch>
        </p:blipFill>
        <p:spPr>
          <a:xfrm>
            <a:off x="11888" y="4330701"/>
            <a:ext cx="3120972" cy="1765300"/>
          </a:xfrm>
          <a:prstGeom prst="rect">
            <a:avLst/>
          </a:prstGeom>
        </p:spPr>
      </p:pic>
      <p:pic>
        <p:nvPicPr>
          <p:cNvPr id="15" name="Picture 14"/>
          <p:cNvPicPr>
            <a:picLocks noChangeAspect="1"/>
          </p:cNvPicPr>
          <p:nvPr/>
        </p:nvPicPr>
        <p:blipFill>
          <a:blip r:embed="rId8"/>
          <a:stretch>
            <a:fillRect/>
          </a:stretch>
        </p:blipFill>
        <p:spPr>
          <a:xfrm>
            <a:off x="1376136" y="1384301"/>
            <a:ext cx="2400300" cy="2946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406</TotalTime>
  <Words>652</Words>
  <Application>Microsoft Macintosh PowerPoint</Application>
  <PresentationFormat>On-screen Show (4:3)</PresentationFormat>
  <Paragraphs>46</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Orbit</vt:lpstr>
      <vt:lpstr>Science and Magical Thinking</vt:lpstr>
      <vt:lpstr>Slide 2</vt:lpstr>
      <vt:lpstr>What is Magical thinking?</vt:lpstr>
      <vt:lpstr>What is Magical thinking?</vt:lpstr>
      <vt:lpstr>Scientific thinking</vt:lpstr>
      <vt:lpstr>Scientific thinking</vt:lpstr>
      <vt:lpstr>Scientific thinking: “minute” Paper</vt:lpstr>
      <vt:lpstr>Modern Magical thinking</vt:lpstr>
      <vt:lpstr>Modern Magical thinking: more homeopathic products</vt:lpstr>
    </vt:vector>
  </TitlesOfParts>
  <Company>University of Wisconsin-Eau Claire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and/or Magical Thinking</dc:title>
  <dc:creator>LTS</dc:creator>
  <cp:lastModifiedBy>LTS</cp:lastModifiedBy>
  <cp:revision>34</cp:revision>
  <dcterms:created xsi:type="dcterms:W3CDTF">2010-09-14T13:23:13Z</dcterms:created>
  <dcterms:modified xsi:type="dcterms:W3CDTF">2010-09-14T13:24:19Z</dcterms:modified>
</cp:coreProperties>
</file>