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doc" ContentType="application/msword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58" r:id="rId5"/>
    <p:sldId id="260" r:id="rId6"/>
    <p:sldId id="266" r:id="rId7"/>
    <p:sldId id="264" r:id="rId8"/>
    <p:sldId id="261" r:id="rId9"/>
    <p:sldId id="262" r:id="rId10"/>
    <p:sldId id="263" r:id="rId11"/>
    <p:sldId id="269" r:id="rId12"/>
    <p:sldId id="270" r:id="rId13"/>
    <p:sldId id="271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032CD2-8426-EC49-9D96-798836C2C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929A2-800C-4745-94B9-64289E492360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960A0-7845-964C-BBE2-B8018B36A717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D45D2-FF83-C548-A364-468A861E50D0}" type="slidenum">
              <a:rPr lang="en-US"/>
              <a:pPr/>
              <a:t>9</a:t>
            </a:fld>
            <a:endParaRPr lang="en-US"/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C4229-F686-E844-A7E3-BFCFA66CE52D}" type="slidenum">
              <a:rPr lang="en-US"/>
              <a:pPr/>
              <a:t>10</a:t>
            </a:fld>
            <a:endParaRPr lang="en-US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DC082-D745-6946-99C4-299E30231A11}" type="slidenum">
              <a:rPr lang="en-US"/>
              <a:pPr/>
              <a:t>11</a:t>
            </a:fld>
            <a:endParaRPr lang="en-US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786A270-ADAF-3848-9A1D-CBB33CBD0BB1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1843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1CAE4-E93C-264B-91B0-7498312D0DC7}" type="slidenum">
              <a:rPr lang="en-US"/>
              <a:pPr/>
              <a:t>12</a:t>
            </a:fld>
            <a:endParaRPr lang="en-US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212BC1BB-08A2-B94B-97BA-6D283C22932F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2048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71D3A-8CBC-D840-ABBA-B377CE2637D4}" type="slidenum">
              <a:rPr lang="en-US"/>
              <a:pPr/>
              <a:t>13</a:t>
            </a:fld>
            <a:endParaRPr lang="en-US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4FB46C2E-E40B-7144-9BD9-BC63326BF42E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253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2CFB2-FDCA-A54C-9247-EE27C2851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ABF57-DC24-904F-90D5-FDDF85293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B2E79-F1DF-B04C-B4B4-B684571DD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411F8-BBE6-8646-9672-F6EA02867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C28F6-1612-4447-8B1D-EAAF1B57B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E64C8-5A3C-0B47-AFFC-53237BFF2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2633-F956-B147-B64D-DBB3512D6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4813F-4A5E-D345-A69A-FC7EF55CD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6951E-6891-2249-A707-6972FDDA6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9B6BB-DC15-D54D-A25C-219C45061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19801-7F14-2442-82DB-5D4F3EA18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14E28F-9D63-EE4F-BE60-99CBC51F8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Word_97_-_2004_Document2.doc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Word_97_-_2004_Document3.doc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Word_97_-_2004_Document4.doc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CHEM 304 - 2/17/</a:t>
            </a:r>
            <a:r>
              <a:rPr lang="en-US" sz="3600" dirty="0" smtClean="0"/>
              <a:t>12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838200"/>
            <a:ext cx="8458200" cy="5410200"/>
          </a:xfrm>
        </p:spPr>
        <p:txBody>
          <a:bodyPr/>
          <a:lstStyle/>
          <a:p>
            <a:pPr marL="812800" indent="-812800" algn="l" eaLnBrk="1" hangingPunct="1"/>
            <a:r>
              <a:rPr lang="en-US" dirty="0"/>
              <a:t>I.B. Stratospheric chemistry: Ozone</a:t>
            </a:r>
          </a:p>
          <a:p>
            <a:pPr marL="812800" indent="-812800" algn="l" eaLnBrk="1" hangingPunct="1"/>
            <a:r>
              <a:rPr lang="en-US" dirty="0"/>
              <a:t>	Catalytic Ozone Depletion</a:t>
            </a:r>
          </a:p>
          <a:p>
            <a:pPr marL="812800" indent="-812800" algn="l" eaLnBrk="1" hangingPunct="1"/>
            <a:r>
              <a:rPr lang="en-US" dirty="0"/>
              <a:t>		- Catalyst “Families” (</a:t>
            </a:r>
            <a:r>
              <a:rPr lang="en-US" dirty="0" err="1"/>
              <a:t>HO</a:t>
            </a:r>
            <a:r>
              <a:rPr lang="en-US" baseline="-25000" dirty="0" err="1"/>
              <a:t>x</a:t>
            </a:r>
            <a:r>
              <a:rPr lang="en-US" dirty="0"/>
              <a:t>, </a:t>
            </a:r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, </a:t>
            </a:r>
            <a:r>
              <a:rPr lang="en-US" dirty="0" err="1"/>
              <a:t>ClO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</a:p>
          <a:p>
            <a:pPr marL="812800" indent="-812800" algn="l" eaLnBrk="1" hangingPunct="1"/>
            <a:r>
              <a:rPr lang="en-US" dirty="0" smtClean="0"/>
              <a:t>		</a:t>
            </a:r>
            <a:r>
              <a:rPr lang="en-US" dirty="0"/>
              <a:t>- Reservoirs and Sinks</a:t>
            </a:r>
            <a:r>
              <a:rPr lang="en-US" sz="2000" dirty="0"/>
              <a:t>	</a:t>
            </a:r>
          </a:p>
          <a:p>
            <a:pPr marL="812800" indent="-812800" algn="l" eaLnBrk="1" hangingPunct="1"/>
            <a:r>
              <a:rPr lang="en-US" sz="2000" dirty="0"/>
              <a:t>	</a:t>
            </a:r>
          </a:p>
          <a:p>
            <a:pPr marL="812800" indent="-812800" algn="l" eaLnBrk="1" hangingPunct="1">
              <a:buFont typeface="Wingdings" charset="2"/>
              <a:buChar char="Ø"/>
            </a:pPr>
            <a:r>
              <a:rPr lang="en-US" dirty="0"/>
              <a:t>QUIZ #</a:t>
            </a:r>
            <a:r>
              <a:rPr lang="en-US" dirty="0" smtClean="0"/>
              <a:t>2:</a:t>
            </a:r>
            <a:r>
              <a:rPr lang="en-US" dirty="0" smtClean="0"/>
              <a:t> M</a:t>
            </a:r>
          </a:p>
          <a:p>
            <a:pPr marL="812800" indent="-812800" algn="l" eaLnBrk="1" hangingPunct="1">
              <a:buFont typeface="Wingdings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812925" y="428625"/>
            <a:ext cx="5426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UV/VIS Spectrum of BrO-NO</a:t>
            </a:r>
            <a:r>
              <a:rPr lang="en-US" sz="2800" baseline="-25000"/>
              <a:t>2 </a:t>
            </a:r>
            <a:endParaRPr lang="en-US" sz="2800"/>
          </a:p>
        </p:txBody>
      </p:sp>
      <p:graphicFrame>
        <p:nvGraphicFramePr>
          <p:cNvPr id="27650" name="Object 0"/>
          <p:cNvGraphicFramePr>
            <a:graphicFrameLocks noChangeAspect="1"/>
          </p:cNvGraphicFramePr>
          <p:nvPr/>
        </p:nvGraphicFramePr>
        <p:xfrm>
          <a:off x="533400" y="1143000"/>
          <a:ext cx="5029200" cy="3646488"/>
        </p:xfrm>
        <a:graphic>
          <a:graphicData uri="http://schemas.openxmlformats.org/presentationml/2006/ole">
            <p:oleObj spid="_x0000_s27650" name="Document" r:id="rId4" imgW="5486400" imgH="3874008" progId="Word.Document.8">
              <p:embed/>
            </p:oleObj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791200" y="190500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 sz="2800">
                <a:latin typeface="Symbol" charset="2"/>
                <a:sym typeface="Symbol" charset="2"/>
              </a:rPr>
              <a:t></a:t>
            </a:r>
            <a:r>
              <a:rPr lang="en-US"/>
              <a:t> = 2 x10</a:t>
            </a:r>
            <a:r>
              <a:rPr lang="en-US" baseline="30000"/>
              <a:t>3</a:t>
            </a:r>
            <a:r>
              <a:rPr lang="en-US"/>
              <a:t> sec.</a:t>
            </a:r>
          </a:p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/>
              <a:t>  = ~ 0.55 hours!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90600" y="428625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UV/VIS Spectrum of HO-NO</a:t>
            </a:r>
            <a:r>
              <a:rPr lang="en-US" sz="2800" baseline="-25000"/>
              <a:t>2 </a:t>
            </a:r>
            <a:r>
              <a:rPr lang="en-US" sz="2800"/>
              <a:t>(i.e. HNO</a:t>
            </a:r>
            <a:r>
              <a:rPr lang="en-US" sz="2800" baseline="-25000"/>
              <a:t>3</a:t>
            </a:r>
            <a:r>
              <a:rPr lang="en-US" sz="2800"/>
              <a:t>)</a:t>
            </a:r>
            <a:r>
              <a:rPr lang="en-US" sz="2800" baseline="-25000"/>
              <a:t> </a:t>
            </a:r>
            <a:endParaRPr lang="en-US" sz="2800"/>
          </a:p>
        </p:txBody>
      </p:sp>
      <p:pic>
        <p:nvPicPr>
          <p:cNvPr id="17411" name="Picture 3" descr="HN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46101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0" y="1905000"/>
            <a:ext cx="3429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 sz="2800">
                <a:latin typeface="Symbol" charset="2"/>
                <a:sym typeface="Symbol" charset="2"/>
              </a:rPr>
              <a:t></a:t>
            </a:r>
            <a:r>
              <a:rPr lang="en-US"/>
              <a:t> = 1.2 x10</a:t>
            </a:r>
            <a:r>
              <a:rPr lang="en-US" baseline="30000"/>
              <a:t>6</a:t>
            </a:r>
            <a:r>
              <a:rPr lang="en-US"/>
              <a:t> sec.</a:t>
            </a:r>
          </a:p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/>
              <a:t>  = ~ 14 days</a:t>
            </a:r>
          </a:p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/>
              <a:t>(altitude average … shorter in stratosphere)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812925" y="428625"/>
            <a:ext cx="5883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UV/VIS Spectrum of ClO-NO</a:t>
            </a:r>
            <a:r>
              <a:rPr lang="en-US" sz="2800" baseline="-25000"/>
              <a:t>2 </a:t>
            </a:r>
            <a:endParaRPr lang="en-US" sz="2800"/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381000" y="1295400"/>
          <a:ext cx="5487988" cy="3859213"/>
        </p:xfrm>
        <a:graphic>
          <a:graphicData uri="http://schemas.openxmlformats.org/presentationml/2006/ole">
            <p:oleObj spid="_x0000_s45058" name="Document" r:id="rId4" imgW="5486400" imgH="3858768" progId="Word.Document.8">
              <p:embed/>
            </p:oleObj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943600" y="190500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 sz="2800">
                <a:latin typeface="Symbol" charset="2"/>
                <a:sym typeface="Symbol" charset="2"/>
              </a:rPr>
              <a:t></a:t>
            </a:r>
            <a:r>
              <a:rPr lang="en-US"/>
              <a:t> = 1.7 x10</a:t>
            </a:r>
            <a:r>
              <a:rPr lang="en-US" baseline="30000"/>
              <a:t>4</a:t>
            </a:r>
            <a:r>
              <a:rPr lang="en-US"/>
              <a:t> sec.</a:t>
            </a:r>
          </a:p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/>
              <a:t>  = ~ 4.7 hours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812925" y="428625"/>
            <a:ext cx="5426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UV/VIS Spectrum of BrO-NO</a:t>
            </a:r>
            <a:r>
              <a:rPr lang="en-US" sz="2800" baseline="-25000"/>
              <a:t>2 </a:t>
            </a:r>
            <a:endParaRPr lang="en-US" sz="2800"/>
          </a:p>
        </p:txBody>
      </p:sp>
      <p:graphicFrame>
        <p:nvGraphicFramePr>
          <p:cNvPr id="21506" name="Object 0"/>
          <p:cNvGraphicFramePr>
            <a:graphicFrameLocks noChangeAspect="1"/>
          </p:cNvGraphicFramePr>
          <p:nvPr/>
        </p:nvGraphicFramePr>
        <p:xfrm>
          <a:off x="533400" y="1143000"/>
          <a:ext cx="5029200" cy="3646488"/>
        </p:xfrm>
        <a:graphic>
          <a:graphicData uri="http://schemas.openxmlformats.org/presentationml/2006/ole">
            <p:oleObj spid="_x0000_s47106" name="Document" r:id="rId4" imgW="5486400" imgH="3874008" progId="Word.Document.8">
              <p:embed/>
            </p:oleObj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91200" y="190500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 sz="2800">
                <a:latin typeface="Symbol" charset="2"/>
                <a:sym typeface="Symbol" charset="2"/>
              </a:rPr>
              <a:t></a:t>
            </a:r>
            <a:r>
              <a:rPr lang="en-US"/>
              <a:t> = 2 x10</a:t>
            </a:r>
            <a:r>
              <a:rPr lang="en-US" baseline="30000"/>
              <a:t>3</a:t>
            </a:r>
            <a:r>
              <a:rPr lang="en-US"/>
              <a:t> sec.</a:t>
            </a:r>
          </a:p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/>
              <a:t>  = ~ 0.55 hours!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HX_spectra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55825"/>
            <a:ext cx="75438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609600" y="609600"/>
            <a:ext cx="71971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BrOx</a:t>
            </a:r>
            <a:r>
              <a:rPr lang="en-US" dirty="0" smtClean="0"/>
              <a:t> is so much more destructive than </a:t>
            </a:r>
            <a:r>
              <a:rPr lang="en-US" dirty="0" err="1" smtClean="0"/>
              <a:t>ClOx</a:t>
            </a:r>
            <a:r>
              <a:rPr lang="en-US" dirty="0" smtClean="0"/>
              <a:t>:</a:t>
            </a:r>
          </a:p>
          <a:p>
            <a:r>
              <a:rPr lang="en-US" dirty="0" smtClean="0"/>
              <a:t>UV </a:t>
            </a:r>
            <a:r>
              <a:rPr lang="en-US" dirty="0"/>
              <a:t>Spectra of </a:t>
            </a:r>
            <a:r>
              <a:rPr lang="en-US" dirty="0" err="1"/>
              <a:t>HCl</a:t>
            </a:r>
            <a:r>
              <a:rPr lang="en-US" dirty="0"/>
              <a:t> and </a:t>
            </a:r>
            <a:r>
              <a:rPr lang="en-US" dirty="0" err="1"/>
              <a:t>HBr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 Main</a:t>
            </a:r>
            <a:r>
              <a:rPr lang="en-US"/>
              <a:t> (1 + additional) Catalytic Families: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>
                <a:solidFill>
                  <a:schemeClr val="hlink"/>
                </a:solidFill>
              </a:rPr>
              <a:t>“HO</a:t>
            </a:r>
            <a:r>
              <a:rPr lang="en-US" baseline="-25000">
                <a:solidFill>
                  <a:schemeClr val="hlink"/>
                </a:solidFill>
              </a:rPr>
              <a:t>x</a:t>
            </a:r>
            <a:r>
              <a:rPr lang="en-US" baseline="30000">
                <a:solidFill>
                  <a:schemeClr val="hlink"/>
                </a:solidFill>
              </a:rPr>
              <a:t>”</a:t>
            </a:r>
            <a:r>
              <a:rPr lang="en-US">
                <a:solidFill>
                  <a:schemeClr val="hlink"/>
                </a:solidFill>
              </a:rPr>
              <a:t>: H, OH, HO</a:t>
            </a:r>
            <a:r>
              <a:rPr lang="en-US" baseline="-25000">
                <a:solidFill>
                  <a:schemeClr val="hlink"/>
                </a:solidFill>
              </a:rPr>
              <a:t>2</a:t>
            </a:r>
          </a:p>
          <a:p>
            <a:pPr eaLnBrk="1" hangingPunct="1">
              <a:buFontTx/>
              <a:buNone/>
            </a:pPr>
            <a:endParaRPr lang="en-US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r>
              <a:rPr lang="en-US">
                <a:solidFill>
                  <a:schemeClr val="hlink"/>
                </a:solidFill>
              </a:rPr>
              <a:t>“NO</a:t>
            </a:r>
            <a:r>
              <a:rPr lang="en-US" baseline="-25000">
                <a:solidFill>
                  <a:schemeClr val="hlink"/>
                </a:solidFill>
              </a:rPr>
              <a:t>x</a:t>
            </a:r>
            <a:r>
              <a:rPr lang="en-US" baseline="30000">
                <a:solidFill>
                  <a:schemeClr val="hlink"/>
                </a:solidFill>
              </a:rPr>
              <a:t>”</a:t>
            </a:r>
            <a:r>
              <a:rPr lang="en-US">
                <a:solidFill>
                  <a:schemeClr val="hlink"/>
                </a:solidFill>
              </a:rPr>
              <a:t>: NO, NO</a:t>
            </a:r>
            <a:r>
              <a:rPr lang="en-US" baseline="-25000">
                <a:solidFill>
                  <a:schemeClr val="hlink"/>
                </a:solidFill>
              </a:rPr>
              <a:t>2</a:t>
            </a:r>
            <a:r>
              <a:rPr lang="en-US">
                <a:solidFill>
                  <a:schemeClr val="hlink"/>
                </a:solidFill>
              </a:rPr>
              <a:t>, </a:t>
            </a:r>
            <a:r>
              <a:rPr lang="en-US"/>
              <a:t>(NO</a:t>
            </a:r>
            <a:r>
              <a:rPr lang="en-US" baseline="-25000"/>
              <a:t>3</a:t>
            </a:r>
            <a:r>
              <a:rPr lang="en-US"/>
              <a:t> </a:t>
            </a:r>
            <a:r>
              <a:rPr lang="en-US" sz="1800"/>
              <a:t>- technically not included</a:t>
            </a:r>
            <a:r>
              <a:rPr lang="en-US"/>
              <a:t>)</a:t>
            </a:r>
            <a:endParaRPr lang="en-US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endParaRPr lang="en-US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r>
              <a:rPr lang="en-US">
                <a:solidFill>
                  <a:schemeClr val="hlink"/>
                </a:solidFill>
              </a:rPr>
              <a:t>“ClO</a:t>
            </a:r>
            <a:r>
              <a:rPr lang="en-US" baseline="-25000">
                <a:solidFill>
                  <a:schemeClr val="hlink"/>
                </a:solidFill>
              </a:rPr>
              <a:t>x</a:t>
            </a:r>
            <a:r>
              <a:rPr lang="en-US">
                <a:solidFill>
                  <a:schemeClr val="hlink"/>
                </a:solidFill>
              </a:rPr>
              <a:t>”: Cl, ClO, </a:t>
            </a:r>
            <a:r>
              <a:rPr lang="en-US"/>
              <a:t>(ClO</a:t>
            </a:r>
            <a:r>
              <a:rPr lang="en-US" baseline="-25000"/>
              <a:t>2</a:t>
            </a:r>
            <a:r>
              <a:rPr lang="en-US"/>
              <a:t>)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“BrO</a:t>
            </a:r>
            <a:r>
              <a:rPr lang="en-US" baseline="-25000"/>
              <a:t>x</a:t>
            </a:r>
            <a:r>
              <a:rPr lang="en-US"/>
              <a:t>”: Br, BrO, (BrO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en-US" sz="1800"/>
              <a:t>- ? May not exist 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/>
              <a:t>Some lingo regarding “Trace species” (e.g. pollutants, reactive substances, etc.)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u="sng"/>
              <a:t>Source</a:t>
            </a:r>
            <a:r>
              <a:rPr lang="en-US" sz="2800"/>
              <a:t>: reaction or process that release trace compound.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u="sng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u="sng"/>
              <a:t>Sink</a:t>
            </a:r>
            <a:r>
              <a:rPr lang="en-US" sz="2800"/>
              <a:t>: Reaction or process that “permanently” removes trace compound.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u="sng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u="sng"/>
              <a:t>Reservoir</a:t>
            </a:r>
            <a:r>
              <a:rPr lang="en-US" sz="2800"/>
              <a:t>: An entity (process, substance, physical feature) that temporarily holds a trace substance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534400" cy="5562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u="sng"/>
              <a:t>Catalyst Sources</a:t>
            </a:r>
            <a:r>
              <a:rPr lang="en-US"/>
              <a:t>: Substance must be resilient to these key (tropospheric) loss processes. </a:t>
            </a:r>
          </a:p>
          <a:p>
            <a:pPr marL="609600" indent="-609600" eaLnBrk="1" hangingPunct="1">
              <a:buFontTx/>
              <a:buNone/>
            </a:pPr>
            <a:endParaRPr lang="en-US"/>
          </a:p>
          <a:p>
            <a:pPr marL="609600" indent="-609600" eaLnBrk="1" hangingPunct="1">
              <a:buFontTx/>
              <a:buAutoNum type="arabicParenR"/>
            </a:pPr>
            <a:r>
              <a:rPr lang="en-US" sz="2800">
                <a:solidFill>
                  <a:schemeClr val="hlink"/>
                </a:solidFill>
              </a:rPr>
              <a:t>Wet Deposition or “rain out”</a:t>
            </a:r>
            <a:r>
              <a:rPr lang="en-US" sz="2800"/>
              <a:t>: Is it H</a:t>
            </a:r>
            <a:r>
              <a:rPr lang="en-US" sz="2800" baseline="-25000"/>
              <a:t>2</a:t>
            </a:r>
            <a:r>
              <a:rPr lang="en-US" sz="2800"/>
              <a:t>O Soluble?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800">
                <a:solidFill>
                  <a:schemeClr val="hlink"/>
                </a:solidFill>
              </a:rPr>
              <a:t>Reaction w/ OH</a:t>
            </a:r>
            <a:r>
              <a:rPr lang="en-US" sz="2800"/>
              <a:t>: Does it have an H?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sz="2800">
                <a:solidFill>
                  <a:schemeClr val="hlink"/>
                </a:solidFill>
              </a:rPr>
              <a:t>Photochemistry</a:t>
            </a:r>
            <a:r>
              <a:rPr lang="en-US" sz="2800"/>
              <a:t>: Does it absorb </a:t>
            </a:r>
            <a:r>
              <a:rPr lang="en-US" sz="2800">
                <a:latin typeface="Symbol" charset="2"/>
                <a:sym typeface="Symbol" charset="2"/>
              </a:rPr>
              <a:t></a:t>
            </a:r>
            <a:r>
              <a:rPr lang="en-US" sz="2800"/>
              <a:t>&gt;300nm?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F3Cl_vert0001"/>
          <p:cNvPicPr>
            <a:picLocks noChangeAspect="1" noChangeArrowheads="1"/>
          </p:cNvPicPr>
          <p:nvPr/>
        </p:nvPicPr>
        <p:blipFill>
          <a:blip r:embed="rId2">
            <a:lum bright="-8000" contrast="20000"/>
          </a:blip>
          <a:srcRect/>
          <a:stretch>
            <a:fillRect/>
          </a:stretch>
        </p:blipFill>
        <p:spPr bwMode="auto">
          <a:xfrm>
            <a:off x="1752600" y="1273175"/>
            <a:ext cx="57023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84225" y="449263"/>
            <a:ext cx="752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Vertical Distribution of CFC’s…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28600" y="449263"/>
            <a:ext cx="8610600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 real world question: How might you modify the structure of a CFC to yet reduce its contribution to stratospheric ClOx, yet retain, as much as possible, its physical properties? </a:t>
            </a:r>
          </a:p>
          <a:p>
            <a:pPr>
              <a:spcBef>
                <a:spcPct val="50000"/>
              </a:spcBef>
            </a:pPr>
            <a:endParaRPr lang="en-US" sz="3200" i="1"/>
          </a:p>
          <a:p>
            <a:pPr>
              <a:spcBef>
                <a:spcPct val="50000"/>
              </a:spcBef>
            </a:pPr>
            <a:r>
              <a:rPr lang="en-US" sz="3200" i="1"/>
              <a:t>(Hint: How would you keep it out of the stratosphere …)</a:t>
            </a:r>
          </a:p>
          <a:p>
            <a:pPr>
              <a:spcBef>
                <a:spcPct val="50000"/>
              </a:spcBef>
            </a:pPr>
            <a:endParaRPr lang="en-US"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784225" y="449263"/>
            <a:ext cx="7521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Contributions to stratospheric Chlorine “load” – this graphic does not work 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lum bright="-16000" contrast="18000"/>
          </a:blip>
          <a:srcRect/>
          <a:stretch>
            <a:fillRect/>
          </a:stretch>
        </p:blipFill>
        <p:spPr bwMode="auto">
          <a:xfrm rot="-39523">
            <a:off x="1173163" y="1662113"/>
            <a:ext cx="67056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90600" y="428625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UV/VIS Spectrum of HO-NO</a:t>
            </a:r>
            <a:r>
              <a:rPr lang="en-US" sz="2800" baseline="-25000"/>
              <a:t>2 </a:t>
            </a:r>
            <a:r>
              <a:rPr lang="en-US" sz="2800"/>
              <a:t>(i.e. HNO</a:t>
            </a:r>
            <a:r>
              <a:rPr lang="en-US" sz="2800" baseline="-25000"/>
              <a:t>3</a:t>
            </a:r>
            <a:r>
              <a:rPr lang="en-US" sz="2800"/>
              <a:t>)</a:t>
            </a:r>
            <a:r>
              <a:rPr lang="en-US" sz="2800" baseline="-25000"/>
              <a:t> </a:t>
            </a:r>
            <a:endParaRPr lang="en-US" sz="2800"/>
          </a:p>
        </p:txBody>
      </p:sp>
      <p:pic>
        <p:nvPicPr>
          <p:cNvPr id="23555" name="Picture 3" descr="HN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43000"/>
            <a:ext cx="46101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791200" y="190500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 sz="2800">
                <a:latin typeface="Symbol" charset="2"/>
                <a:sym typeface="Symbol" charset="2"/>
              </a:rPr>
              <a:t></a:t>
            </a:r>
            <a:r>
              <a:rPr lang="en-US"/>
              <a:t> = 1.2 x10</a:t>
            </a:r>
            <a:r>
              <a:rPr lang="en-US" baseline="30000"/>
              <a:t>6</a:t>
            </a:r>
            <a:r>
              <a:rPr lang="en-US"/>
              <a:t> sec.</a:t>
            </a:r>
          </a:p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/>
              <a:t>  = ~ 14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812925" y="428625"/>
            <a:ext cx="5883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UV/VIS Spectrum of ClO-NO</a:t>
            </a:r>
            <a:r>
              <a:rPr lang="en-US" sz="2800" baseline="-25000"/>
              <a:t>2 </a:t>
            </a:r>
            <a:endParaRPr lang="en-US" sz="2800"/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381000" y="1295400"/>
          <a:ext cx="5487988" cy="3859213"/>
        </p:xfrm>
        <a:graphic>
          <a:graphicData uri="http://schemas.openxmlformats.org/presentationml/2006/ole">
            <p:oleObj spid="_x0000_s25602" name="Document" r:id="rId4" imgW="5486400" imgH="3858768" progId="Word.Document.8">
              <p:embed/>
            </p:oleObj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943600" y="190500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 sz="2800">
                <a:latin typeface="Symbol" charset="2"/>
                <a:sym typeface="Symbol" charset="2"/>
              </a:rPr>
              <a:t></a:t>
            </a:r>
            <a:r>
              <a:rPr lang="en-US"/>
              <a:t> = 1.7 x10</a:t>
            </a:r>
            <a:r>
              <a:rPr lang="en-US" baseline="30000"/>
              <a:t>4</a:t>
            </a:r>
            <a:r>
              <a:rPr lang="en-US"/>
              <a:t> sec.</a:t>
            </a:r>
          </a:p>
          <a:p>
            <a:pPr>
              <a:spcBef>
                <a:spcPct val="50000"/>
              </a:spcBef>
              <a:buFont typeface="Symbol" charset="2"/>
              <a:buNone/>
            </a:pPr>
            <a:r>
              <a:rPr lang="en-US"/>
              <a:t>  = ~ 4.7 hours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442</Words>
  <Application>Microsoft Macintosh PowerPoint</Application>
  <PresentationFormat>On-screen Show (4:3)</PresentationFormat>
  <Paragraphs>64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ＭＳ Ｐゴシック</vt:lpstr>
      <vt:lpstr>Wingdings</vt:lpstr>
      <vt:lpstr>Symbol</vt:lpstr>
      <vt:lpstr>Blank Presentation</vt:lpstr>
      <vt:lpstr>Microsoft Word Document</vt:lpstr>
      <vt:lpstr>Microsoft Word 97 - 2004 Document</vt:lpstr>
      <vt:lpstr>CHEM 304 - 2/17/12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UW-Eau Claire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304 - 1/25/07 </dc:title>
  <cp:lastModifiedBy>Jim Phillips</cp:lastModifiedBy>
  <cp:revision>52</cp:revision>
  <dcterms:created xsi:type="dcterms:W3CDTF">2012-02-17T18:14:07Z</dcterms:created>
  <dcterms:modified xsi:type="dcterms:W3CDTF">2012-02-17T18:44:13Z</dcterms:modified>
</cp:coreProperties>
</file>