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4" r:id="rId4"/>
    <p:sldId id="265" r:id="rId5"/>
    <p:sldId id="266" r:id="rId6"/>
    <p:sldId id="268" r:id="rId7"/>
    <p:sldId id="260" r:id="rId8"/>
    <p:sldId id="259" r:id="rId9"/>
    <p:sldId id="262" r:id="rId10"/>
    <p:sldId id="269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80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F2DD91-0071-BF4B-B328-13241374F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0D9786-A1A8-6F44-9D01-F28597DA4D3B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42335-BFB4-EF4A-8511-6F998AE41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92390-E477-704E-8019-2C3AB4BDC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D792D-1FF7-EE48-8C93-82FCB8559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5C653-6367-9445-A704-BB1B5DA69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61BDE-C0C7-5C4A-99CC-9FCE5A582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32BE3-9ED8-D846-B1E2-8EB5DD135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4C117-8927-E441-820A-EB468D254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DD037-0ED6-B947-B835-58EDC8A08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BE904-8DC5-9C47-B329-235451926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BB545-EB00-1E4A-9961-67791C36F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92FA2-7A01-9D46-95D4-E7089B133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2FC821-6720-F544-9CDD-C6AA917DF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304 - 2/15/</a:t>
            </a:r>
            <a:r>
              <a:rPr lang="en-US" sz="3600" dirty="0" smtClean="0"/>
              <a:t>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838200"/>
            <a:ext cx="8839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 smtClean="0"/>
              <a:t>I.C </a:t>
            </a:r>
            <a:r>
              <a:rPr lang="en-US" dirty="0" err="1" smtClean="0"/>
              <a:t>Strat</a:t>
            </a:r>
            <a:r>
              <a:rPr lang="en-US" dirty="0" smtClean="0"/>
              <a:t>. Chemistry: Catalytic </a:t>
            </a:r>
            <a:r>
              <a:rPr lang="en-US" dirty="0"/>
              <a:t>Ozone Depletion</a:t>
            </a:r>
          </a:p>
          <a:p>
            <a:pPr marL="812800" indent="-812800" algn="l" eaLnBrk="1" hangingPunct="1"/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- Catalyst “Families” (</a:t>
            </a:r>
            <a:r>
              <a:rPr lang="en-US" dirty="0" err="1"/>
              <a:t>HO</a:t>
            </a:r>
            <a:r>
              <a:rPr lang="en-US" baseline="-25000" dirty="0" err="1"/>
              <a:t>x</a:t>
            </a:r>
            <a:r>
              <a:rPr lang="en-US" dirty="0"/>
              <a:t>, </a:t>
            </a:r>
            <a:r>
              <a:rPr lang="en-US" dirty="0" err="1"/>
              <a:t>NO</a:t>
            </a:r>
            <a:r>
              <a:rPr lang="en-US" baseline="-25000" dirty="0" err="1"/>
              <a:t>x</a:t>
            </a:r>
            <a:r>
              <a:rPr lang="en-US" dirty="0"/>
              <a:t>, </a:t>
            </a:r>
            <a:r>
              <a:rPr lang="en-US" dirty="0" err="1"/>
              <a:t>ClO</a:t>
            </a:r>
            <a:r>
              <a:rPr lang="en-US" baseline="-25000" dirty="0" err="1"/>
              <a:t>x</a:t>
            </a:r>
            <a:r>
              <a:rPr lang="en-US" dirty="0"/>
              <a:t>)</a:t>
            </a:r>
          </a:p>
          <a:p>
            <a:pPr marL="812800" indent="-812800" algn="l" eaLnBrk="1" hangingPunct="1"/>
            <a:r>
              <a:rPr lang="en-US" dirty="0"/>
              <a:t>		- Reaction Paths/Cycles (#1, #2, #3)</a:t>
            </a:r>
          </a:p>
          <a:p>
            <a:pPr marL="812800" indent="-812800" algn="l" eaLnBrk="1" hangingPunct="1"/>
            <a:r>
              <a:rPr lang="en-US" dirty="0"/>
              <a:t>		- Sources of </a:t>
            </a:r>
            <a:r>
              <a:rPr lang="en-US" dirty="0" err="1"/>
              <a:t>HO</a:t>
            </a:r>
            <a:r>
              <a:rPr lang="en-US" baseline="-25000" dirty="0" err="1"/>
              <a:t>x</a:t>
            </a:r>
            <a:r>
              <a:rPr lang="en-US" dirty="0"/>
              <a:t>, </a:t>
            </a:r>
            <a:r>
              <a:rPr lang="en-US" dirty="0" err="1"/>
              <a:t>NO</a:t>
            </a:r>
            <a:r>
              <a:rPr lang="en-US" baseline="-25000" dirty="0" err="1"/>
              <a:t>x</a:t>
            </a:r>
            <a:r>
              <a:rPr lang="en-US" dirty="0"/>
              <a:t>, </a:t>
            </a:r>
            <a:r>
              <a:rPr lang="en-US" dirty="0" err="1"/>
              <a:t>ClO</a:t>
            </a:r>
            <a:r>
              <a:rPr lang="en-US" baseline="-25000" dirty="0" err="1"/>
              <a:t>x</a:t>
            </a:r>
            <a:endParaRPr lang="en-US" dirty="0"/>
          </a:p>
          <a:p>
            <a:pPr marL="812800" indent="-812800" algn="l" eaLnBrk="1" hangingPunct="1"/>
            <a:r>
              <a:rPr lang="en-US" sz="2000" dirty="0"/>
              <a:t>		</a:t>
            </a:r>
            <a:endParaRPr lang="en-US" sz="2000" dirty="0" smtClean="0"/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sz="2800" dirty="0" smtClean="0"/>
              <a:t>Web updated today (HW #3, #4, and 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key) 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sz="2800" dirty="0"/>
              <a:t>QUIZ</a:t>
            </a:r>
            <a:r>
              <a:rPr lang="en-US" sz="2800" dirty="0" smtClean="0"/>
              <a:t> M on see – email/web for scope.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784225" y="449263"/>
            <a:ext cx="75215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Lifetimes of CFC’s and related compounds this graphic does not work</a:t>
            </a: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98600"/>
            <a:ext cx="8229600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228600" y="449263"/>
            <a:ext cx="8610600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A real world question: How might you modify the structure of a CFC to yet reduce its contribution to stratospheric ClOx, yet retain, as much as possible, its physical properties? </a:t>
            </a:r>
          </a:p>
          <a:p>
            <a:pPr>
              <a:spcBef>
                <a:spcPct val="50000"/>
              </a:spcBef>
            </a:pPr>
            <a:endParaRPr lang="en-US" sz="3200" i="1"/>
          </a:p>
          <a:p>
            <a:pPr>
              <a:spcBef>
                <a:spcPct val="50000"/>
              </a:spcBef>
            </a:pPr>
            <a:r>
              <a:rPr lang="en-US" sz="3200" i="1"/>
              <a:t>(Hint: How would you keep it out of the stratosphere …)</a:t>
            </a:r>
          </a:p>
          <a:p>
            <a:pPr>
              <a:spcBef>
                <a:spcPct val="50000"/>
              </a:spcBef>
            </a:pPr>
            <a:endParaRPr 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hlink"/>
                </a:solidFill>
              </a:rPr>
              <a:t>3 Main</a:t>
            </a:r>
            <a:r>
              <a:rPr lang="en-US" dirty="0"/>
              <a:t> (1 + additional) Catalytic Families: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hlink"/>
                </a:solidFill>
              </a:rPr>
              <a:t>“</a:t>
            </a:r>
            <a:r>
              <a:rPr lang="en-US" dirty="0" err="1">
                <a:solidFill>
                  <a:schemeClr val="hlink"/>
                </a:solidFill>
              </a:rPr>
              <a:t>HO</a:t>
            </a:r>
            <a:r>
              <a:rPr lang="en-US" baseline="-25000" dirty="0" err="1">
                <a:solidFill>
                  <a:schemeClr val="hlink"/>
                </a:solidFill>
              </a:rPr>
              <a:t>x</a:t>
            </a:r>
            <a:r>
              <a:rPr lang="en-US" baseline="30000" dirty="0">
                <a:solidFill>
                  <a:schemeClr val="hlink"/>
                </a:solidFill>
              </a:rPr>
              <a:t>”</a:t>
            </a:r>
            <a:r>
              <a:rPr lang="en-US" dirty="0">
                <a:solidFill>
                  <a:schemeClr val="hlink"/>
                </a:solidFill>
              </a:rPr>
              <a:t>: H, OH, HO</a:t>
            </a:r>
            <a:r>
              <a:rPr lang="en-US" baseline="-25000" dirty="0">
                <a:solidFill>
                  <a:schemeClr val="hlink"/>
                </a:solidFill>
              </a:rPr>
              <a:t>2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hlink"/>
                </a:solidFill>
              </a:rPr>
              <a:t>“</a:t>
            </a:r>
            <a:r>
              <a:rPr lang="en-US" dirty="0" err="1">
                <a:solidFill>
                  <a:schemeClr val="hlink"/>
                </a:solidFill>
              </a:rPr>
              <a:t>NO</a:t>
            </a:r>
            <a:r>
              <a:rPr lang="en-US" baseline="-25000" dirty="0" err="1">
                <a:solidFill>
                  <a:schemeClr val="hlink"/>
                </a:solidFill>
              </a:rPr>
              <a:t>x</a:t>
            </a:r>
            <a:r>
              <a:rPr lang="en-US" baseline="30000" dirty="0">
                <a:solidFill>
                  <a:schemeClr val="hlink"/>
                </a:solidFill>
              </a:rPr>
              <a:t>”</a:t>
            </a:r>
            <a:r>
              <a:rPr lang="en-US" dirty="0">
                <a:solidFill>
                  <a:schemeClr val="hlink"/>
                </a:solidFill>
              </a:rPr>
              <a:t>: NO, NO</a:t>
            </a:r>
            <a:r>
              <a:rPr lang="en-US" baseline="-25000" dirty="0">
                <a:solidFill>
                  <a:schemeClr val="hlink"/>
                </a:solidFill>
              </a:rPr>
              <a:t>2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dirty="0"/>
              <a:t>(NO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sz="1800" dirty="0"/>
              <a:t>- technically not included</a:t>
            </a:r>
            <a:r>
              <a:rPr lang="en-US" dirty="0"/>
              <a:t>)</a:t>
            </a: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hlink"/>
                </a:solidFill>
              </a:rPr>
              <a:t>“</a:t>
            </a:r>
            <a:r>
              <a:rPr lang="en-US" dirty="0" err="1">
                <a:solidFill>
                  <a:schemeClr val="hlink"/>
                </a:solidFill>
              </a:rPr>
              <a:t>ClO</a:t>
            </a:r>
            <a:r>
              <a:rPr lang="en-US" baseline="-25000" dirty="0" err="1">
                <a:solidFill>
                  <a:schemeClr val="hlink"/>
                </a:solidFill>
              </a:rPr>
              <a:t>x</a:t>
            </a:r>
            <a:r>
              <a:rPr lang="en-US" dirty="0">
                <a:solidFill>
                  <a:schemeClr val="hlink"/>
                </a:solidFill>
              </a:rPr>
              <a:t>”: </a:t>
            </a:r>
            <a:r>
              <a:rPr lang="en-US" dirty="0" err="1">
                <a:solidFill>
                  <a:schemeClr val="hlink"/>
                </a:solidFill>
              </a:rPr>
              <a:t>Cl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dirty="0" err="1">
                <a:solidFill>
                  <a:schemeClr val="hlink"/>
                </a:solidFill>
              </a:rPr>
              <a:t>ClO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dirty="0"/>
              <a:t>(ClO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“</a:t>
            </a:r>
            <a:r>
              <a:rPr lang="en-US" dirty="0" err="1"/>
              <a:t>BrO</a:t>
            </a:r>
            <a:r>
              <a:rPr lang="en-US" baseline="-25000" dirty="0" err="1"/>
              <a:t>x</a:t>
            </a:r>
            <a:r>
              <a:rPr lang="en-US" dirty="0"/>
              <a:t>”: Br, </a:t>
            </a:r>
            <a:r>
              <a:rPr lang="en-US" dirty="0" err="1"/>
              <a:t>BrO</a:t>
            </a:r>
            <a:r>
              <a:rPr lang="en-US" dirty="0"/>
              <a:t>, (BrO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sz="1800" dirty="0"/>
              <a:t>-</a:t>
            </a:r>
            <a:r>
              <a:rPr lang="en-US" sz="2800" dirty="0"/>
              <a:t> ? May not exist </a:t>
            </a:r>
            <a:r>
              <a:rPr lang="en-US" sz="2800" dirty="0" smtClean="0"/>
              <a:t>? )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Write a 2-reaction path 1 cycle </a:t>
            </a:r>
            <a:r>
              <a:rPr lang="en-US" dirty="0" err="1" smtClean="0"/>
              <a:t>w</a:t>
            </a:r>
            <a:r>
              <a:rPr lang="en-US" dirty="0" smtClean="0"/>
              <a:t>/ X=NO.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600200"/>
            <a:ext cx="445787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   +   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   —&gt;    NO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  +   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  +   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   —&gt;    NO   +   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</a:p>
          <a:p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Write a 2-reaction path 2 “null” cycle </a:t>
            </a:r>
            <a:r>
              <a:rPr lang="en-US" dirty="0" err="1" smtClean="0"/>
              <a:t>w</a:t>
            </a:r>
            <a:r>
              <a:rPr lang="en-US" dirty="0" smtClean="0"/>
              <a:t>/ X=NO.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23872"/>
            <a:ext cx="445787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   +   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   —&gt;    NO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  +   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  +   </a:t>
            </a:r>
            <a:r>
              <a:rPr lang="en-US" dirty="0" err="1">
                <a:solidFill>
                  <a:srgbClr val="FFFF00"/>
                </a:solidFill>
              </a:rPr>
              <a:t>h</a:t>
            </a:r>
            <a:r>
              <a:rPr lang="en-US" dirty="0" err="1" smtClean="0">
                <a:solidFill>
                  <a:srgbClr val="FFFF00"/>
                </a:solidFill>
                <a:latin typeface="Symbol" charset="2"/>
                <a:cs typeface="Symbol" charset="2"/>
              </a:rPr>
              <a:t>n</a:t>
            </a:r>
            <a:r>
              <a:rPr lang="en-US" dirty="0" smtClean="0">
                <a:solidFill>
                  <a:srgbClr val="FFFF00"/>
                </a:solidFill>
              </a:rPr>
              <a:t>   —&gt;    NO   +   O</a:t>
            </a:r>
            <a:endParaRPr lang="en-US" baseline="-25000" dirty="0" smtClean="0">
              <a:solidFill>
                <a:srgbClr val="FFFF00"/>
              </a:solidFill>
            </a:endParaRPr>
          </a:p>
          <a:p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Write a 2-reaction path 3  cycle </a:t>
            </a:r>
            <a:r>
              <a:rPr lang="en-US" dirty="0" err="1" smtClean="0"/>
              <a:t>w</a:t>
            </a:r>
            <a:r>
              <a:rPr lang="en-US" dirty="0" smtClean="0"/>
              <a:t>/ X=OH.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23872"/>
            <a:ext cx="445787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HO   +   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   —&gt;    HO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  +   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</a:p>
          <a:p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smtClean="0">
                <a:solidFill>
                  <a:srgbClr val="FFFF00"/>
                </a:solidFill>
              </a:rPr>
              <a:t>O</a:t>
            </a:r>
            <a:r>
              <a:rPr lang="en-US" baseline="-25000" smtClean="0">
                <a:solidFill>
                  <a:srgbClr val="FFFF00"/>
                </a:solidFill>
              </a:rPr>
              <a:t>2</a:t>
            </a:r>
            <a:r>
              <a:rPr lang="en-US" smtClean="0">
                <a:solidFill>
                  <a:srgbClr val="FFFF00"/>
                </a:solidFill>
              </a:rPr>
              <a:t>   </a:t>
            </a:r>
            <a:r>
              <a:rPr lang="en-US" dirty="0" smtClean="0">
                <a:solidFill>
                  <a:srgbClr val="FFFF00"/>
                </a:solidFill>
              </a:rPr>
              <a:t>+   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   —&gt;    HO   +   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</a:p>
          <a:p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Some lingo regarding “Trace species” (e.g. pollutants, reactive substances, etc.)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Source</a:t>
            </a:r>
            <a:r>
              <a:rPr lang="en-US" sz="2800"/>
              <a:t>: reaction or process that release trace compound.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u="sng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Sink</a:t>
            </a:r>
            <a:r>
              <a:rPr lang="en-US" sz="2800"/>
              <a:t>: Reaction or process that “permanently” removes trace compound.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u="sng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Reservoir</a:t>
            </a:r>
            <a:r>
              <a:rPr lang="en-US" sz="2800"/>
              <a:t>: An entity (process, substance, physical feature) that temporarily holds a trace substance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534400" cy="5562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/>
              <a:t>Catalyst Sources</a:t>
            </a:r>
            <a:r>
              <a:rPr lang="en-US"/>
              <a:t>: Substance must be resilient to these key (tropospheric) loss processes. 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Wet Deposition or “rain out”</a:t>
            </a:r>
            <a:r>
              <a:rPr lang="en-US" sz="2800"/>
              <a:t>: Is it H</a:t>
            </a:r>
            <a:r>
              <a:rPr lang="en-US" sz="2800" baseline="-25000"/>
              <a:t>2</a:t>
            </a:r>
            <a:r>
              <a:rPr lang="en-US" sz="2800"/>
              <a:t>O Soluble?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Reaction w/ OH</a:t>
            </a:r>
            <a:r>
              <a:rPr lang="en-US" sz="2800"/>
              <a:t>: Does it have an H?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Photochemistry</a:t>
            </a:r>
            <a:r>
              <a:rPr lang="en-US" sz="2800"/>
              <a:t>: Does it absorb </a:t>
            </a:r>
            <a:r>
              <a:rPr lang="en-US" sz="2800">
                <a:latin typeface="Symbol" charset="2"/>
                <a:sym typeface="Symbol" charset="2"/>
              </a:rPr>
              <a:t></a:t>
            </a:r>
            <a:r>
              <a:rPr lang="en-US" sz="2800"/>
              <a:t>&gt;300nm?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/>
              <a:t>Absorption spectra of CFC’s</a:t>
            </a:r>
            <a:endParaRPr lang="en-US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7763" y="1285875"/>
            <a:ext cx="4303712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F3Cl_vert0001"/>
          <p:cNvPicPr>
            <a:picLocks noChangeAspect="1" noChangeArrowheads="1"/>
          </p:cNvPicPr>
          <p:nvPr/>
        </p:nvPicPr>
        <p:blipFill>
          <a:blip r:embed="rId2">
            <a:lum bright="-8000" contrast="20000"/>
          </a:blip>
          <a:srcRect/>
          <a:stretch>
            <a:fillRect/>
          </a:stretch>
        </p:blipFill>
        <p:spPr bwMode="auto">
          <a:xfrm>
            <a:off x="1752600" y="1273175"/>
            <a:ext cx="5702300" cy="512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84225" y="449263"/>
            <a:ext cx="7521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Vertical Distribution of CFC’s…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419</Words>
  <Application>Microsoft Macintosh PowerPoint</Application>
  <PresentationFormat>On-screen Show (4:3)</PresentationFormat>
  <Paragraphs>48</Paragraphs>
  <Slides>11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CHEM 304 - 2/15/12</vt:lpstr>
      <vt:lpstr>Slide 2</vt:lpstr>
      <vt:lpstr>Slide 3</vt:lpstr>
      <vt:lpstr>Slide 4</vt:lpstr>
      <vt:lpstr>Slide 5</vt:lpstr>
      <vt:lpstr>Slide 6</vt:lpstr>
      <vt:lpstr>Slide 7</vt:lpstr>
      <vt:lpstr>Absorption spectra of CFC’s</vt:lpstr>
      <vt:lpstr>Slide 9</vt:lpstr>
      <vt:lpstr>Slide 10</vt:lpstr>
      <vt:lpstr>Slide 11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46</cp:revision>
  <dcterms:created xsi:type="dcterms:W3CDTF">2012-02-17T18:22:15Z</dcterms:created>
  <dcterms:modified xsi:type="dcterms:W3CDTF">2012-02-17T18:22:30Z</dcterms:modified>
</cp:coreProperties>
</file>