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Default Extension="pict" ContentType="image/pict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embeddings/Microsoft_Equation1.bin" ContentType="application/vnd.openxmlformats-officedocument.oleObject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75" r:id="rId3"/>
    <p:sldId id="281" r:id="rId4"/>
    <p:sldId id="276" r:id="rId5"/>
    <p:sldId id="279" r:id="rId6"/>
    <p:sldId id="278" r:id="rId7"/>
    <p:sldId id="28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2" y="-8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D6FE6B-F287-E84C-A9BF-60AD2722EF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F30AE7-DF86-AB40-9A31-4F390F97FD1E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10D748-91B8-6541-9991-8E657ED0715E}" type="slidenum">
              <a:rPr lang="en-US"/>
              <a:pPr/>
              <a:t>2</a:t>
            </a:fld>
            <a:endParaRPr lang="en-US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B22865-00C3-CC48-83E5-3B1AF871B217}" type="slidenum">
              <a:rPr lang="en-US"/>
              <a:pPr/>
              <a:t>4</a:t>
            </a:fld>
            <a:endParaRPr lang="en-US"/>
          </a:p>
        </p:txBody>
      </p:sp>
      <p:sp>
        <p:nvSpPr>
          <p:cNvPr id="19459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4CC9E9-D402-4549-B840-793C15AF6065}" type="slidenum">
              <a:rPr lang="en-US"/>
              <a:pPr/>
              <a:t>5</a:t>
            </a:fld>
            <a:endParaRPr lang="en-US"/>
          </a:p>
        </p:txBody>
      </p:sp>
      <p:sp>
        <p:nvSpPr>
          <p:cNvPr id="21507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A3F59F-D0A0-714B-BC24-77EFE9BE1E59}" type="slidenum">
              <a:rPr lang="en-US"/>
              <a:pPr/>
              <a:t>6</a:t>
            </a:fld>
            <a:endParaRPr lang="en-US"/>
          </a:p>
        </p:txBody>
      </p:sp>
      <p:sp>
        <p:nvSpPr>
          <p:cNvPr id="23555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4D515F-675E-AB4F-828F-F3EE4E74FD6F}" type="slidenum">
              <a:rPr lang="en-US"/>
              <a:pPr/>
              <a:t>7</a:t>
            </a:fld>
            <a:endParaRPr lang="en-US"/>
          </a:p>
        </p:txBody>
      </p:sp>
      <p:sp>
        <p:nvSpPr>
          <p:cNvPr id="25603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946D4-713B-0948-96D9-4C4D69916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10DCF-FC1B-E045-8BA9-59B0A55CA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9C9F2-3B2E-E049-AEEA-BDF9C3710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3A015-A9BA-3841-A040-E9D3C248F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DA876-8511-F94F-BE06-E34DF0DC6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E489F-BF68-634A-A9E5-30D6C343D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EEA95-C363-2B4A-B787-38C9E09D5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D48A4-581A-9E43-B579-037901EBE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DC830-6BFC-B045-86A5-112BFCBC2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6E6FD-04A7-9347-B92B-A53E983AC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B1959-8DEF-7341-BF89-098F1FAB3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A8F5AE0-66E7-BE4D-9D2A-70F960D266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6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CHEM 304 - 2/13</a:t>
            </a:r>
            <a:r>
              <a:rPr lang="en-US" sz="3600" dirty="0" smtClean="0"/>
              <a:t>/12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838200"/>
            <a:ext cx="8458200" cy="5410200"/>
          </a:xfrm>
        </p:spPr>
        <p:txBody>
          <a:bodyPr/>
          <a:lstStyle/>
          <a:p>
            <a:pPr marL="812800" indent="-812800" algn="l" eaLnBrk="1" hangingPunct="1"/>
            <a:r>
              <a:rPr lang="en-US" sz="2800" dirty="0" smtClean="0"/>
              <a:t>I.B Stratospheric chemistry: Ozone</a:t>
            </a:r>
          </a:p>
          <a:p>
            <a:pPr marL="812800" indent="-812800" algn="l" eaLnBrk="1" hangingPunct="1"/>
            <a:r>
              <a:rPr lang="en-US" sz="2800" dirty="0" smtClean="0"/>
              <a:t>	- </a:t>
            </a:r>
            <a:r>
              <a:rPr lang="en-US" sz="2800" dirty="0" smtClean="0"/>
              <a:t>Fundamentals: Photochemistry</a:t>
            </a:r>
          </a:p>
          <a:p>
            <a:pPr marL="812800" indent="-812800" algn="l" eaLnBrk="1" hangingPunct="1"/>
            <a:r>
              <a:rPr lang="en-US" sz="2800" dirty="0" smtClean="0"/>
              <a:t>	</a:t>
            </a:r>
            <a:r>
              <a:rPr lang="en-US" sz="2800" dirty="0"/>
              <a:t>- Rationalizing O</a:t>
            </a:r>
            <a:r>
              <a:rPr lang="en-US" sz="2800" baseline="-25000" dirty="0"/>
              <a:t>3</a:t>
            </a:r>
            <a:r>
              <a:rPr lang="en-US" sz="2800" dirty="0"/>
              <a:t> “layer” via Chapman </a:t>
            </a:r>
            <a:endParaRPr lang="en-US" sz="2800" dirty="0" smtClean="0"/>
          </a:p>
          <a:p>
            <a:pPr marL="812800" indent="-812800" algn="l" eaLnBrk="1" hangingPunct="1"/>
            <a:r>
              <a:rPr lang="en-US" sz="2800" dirty="0" smtClean="0"/>
              <a:t>I.C Stratospheric</a:t>
            </a:r>
            <a:r>
              <a:rPr lang="en-US" sz="2800" dirty="0" smtClean="0"/>
              <a:t> Chemistry</a:t>
            </a:r>
            <a:r>
              <a:rPr lang="en-US" sz="2800" dirty="0" smtClean="0"/>
              <a:t>: Catalytic Ozone Depletion</a:t>
            </a:r>
          </a:p>
          <a:p>
            <a:pPr marL="812800" indent="-812800" algn="l" eaLnBrk="1" hangingPunct="1"/>
            <a:r>
              <a:rPr lang="en-US" sz="2800" dirty="0" smtClean="0"/>
              <a:t>		- Catalyst “Families” (</a:t>
            </a:r>
            <a:r>
              <a:rPr lang="en-US" sz="2800" dirty="0" err="1" smtClean="0"/>
              <a:t>HO</a:t>
            </a:r>
            <a:r>
              <a:rPr lang="en-US" sz="2800" baseline="-25000" dirty="0" err="1" smtClean="0"/>
              <a:t>x</a:t>
            </a:r>
            <a:r>
              <a:rPr lang="en-US" sz="2800" dirty="0" smtClean="0"/>
              <a:t>, </a:t>
            </a:r>
            <a:r>
              <a:rPr lang="en-US" sz="2800" dirty="0" err="1" smtClean="0"/>
              <a:t>NO</a:t>
            </a:r>
            <a:r>
              <a:rPr lang="en-US" sz="2800" baseline="-25000" dirty="0" err="1" smtClean="0"/>
              <a:t>x</a:t>
            </a:r>
            <a:r>
              <a:rPr lang="en-US" sz="2800" dirty="0" smtClean="0"/>
              <a:t>, </a:t>
            </a:r>
            <a:r>
              <a:rPr lang="en-US" sz="2800" dirty="0" err="1" smtClean="0"/>
              <a:t>ClO</a:t>
            </a:r>
            <a:r>
              <a:rPr lang="en-US" sz="2800" baseline="-25000" dirty="0" err="1" smtClean="0"/>
              <a:t>x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marL="812800" indent="-812800" algn="l" eaLnBrk="1" hangingPunct="1"/>
            <a:endParaRPr lang="en-US" sz="2800" dirty="0" smtClean="0"/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/>
              <a:t>FINISH CH </a:t>
            </a:r>
            <a:r>
              <a:rPr lang="en-US" dirty="0" smtClean="0"/>
              <a:t>1 – O</a:t>
            </a:r>
            <a:r>
              <a:rPr lang="en-US" baseline="-25000" dirty="0" smtClean="0"/>
              <a:t>3</a:t>
            </a:r>
            <a:r>
              <a:rPr lang="en-US" dirty="0" smtClean="0"/>
              <a:t> handout W.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>
                <a:solidFill>
                  <a:schemeClr val="hlink"/>
                </a:solidFill>
              </a:rPr>
              <a:t>HW #3</a:t>
            </a:r>
            <a:r>
              <a:rPr lang="en-US" dirty="0"/>
              <a:t> via e-mail </a:t>
            </a:r>
            <a:r>
              <a:rPr lang="en-US" dirty="0" smtClean="0"/>
              <a:t>today (for real...) </a:t>
            </a:r>
            <a:r>
              <a:rPr lang="en-US" dirty="0"/>
              <a:t>key on web</a:t>
            </a:r>
            <a:r>
              <a:rPr lang="en-US" dirty="0" smtClean="0"/>
              <a:t> soon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"/>
            <a:ext cx="8458200" cy="6324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/>
              <a:t>Photochemical Reactivity: 3 KEY questions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1) What wavelength does molecule absorb?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2) What altitudes are they available at?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3) Does the radiation carry enough E to break a bond ? (</a:t>
            </a:r>
            <a:r>
              <a:rPr lang="en-US" i="1">
                <a:solidFill>
                  <a:schemeClr val="hlink"/>
                </a:solidFill>
              </a:rPr>
              <a:t>almost always YES!</a:t>
            </a:r>
            <a:r>
              <a:rPr lang="en-US"/>
              <a:t>)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772400" cy="533400"/>
          </a:xfrm>
        </p:spPr>
        <p:txBody>
          <a:bodyPr/>
          <a:lstStyle/>
          <a:p>
            <a:r>
              <a:rPr lang="en-US" sz="2800" dirty="0" smtClean="0"/>
              <a:t>A spectroscopy measurement 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895600" y="1905000"/>
            <a:ext cx="31242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81984" y="1981200"/>
            <a:ext cx="1499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SAMPLE</a:t>
            </a:r>
            <a:endParaRPr lang="en-US" i="1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609600" y="2286000"/>
            <a:ext cx="6248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4038600" y="2743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MT Extra" charset="2"/>
                <a:cs typeface="MT Extra" charset="2"/>
              </a:rPr>
              <a:t>l</a:t>
            </a:r>
            <a:endParaRPr lang="en-US" dirty="0">
              <a:latin typeface="MT Extra" charset="2"/>
              <a:cs typeface="MT Extra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91400" y="1752600"/>
            <a:ext cx="114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o </a:t>
            </a:r>
            <a:r>
              <a:rPr lang="en-US" dirty="0" smtClean="0"/>
              <a:t>= MT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1584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 </a:t>
            </a:r>
            <a:r>
              <a:rPr lang="en-US" dirty="0" smtClean="0"/>
              <a:t>= sample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057400"/>
            <a:ext cx="414125" cy="3873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905000"/>
            <a:ext cx="1212049" cy="7175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29400" y="2057400"/>
            <a:ext cx="457200" cy="461665"/>
          </a:xfrm>
          <a:prstGeom prst="rect">
            <a:avLst/>
          </a:prstGeom>
          <a:blipFill rotWithShape="1">
            <a:blip r:embed="rId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ChangeAspect="1"/>
          </p:cNvGraphicFramePr>
          <p:nvPr>
            <p:ph idx="1"/>
          </p:nvPr>
        </p:nvGraphicFramePr>
        <p:xfrm>
          <a:off x="2209800" y="3429000"/>
          <a:ext cx="4038600" cy="1161003"/>
        </p:xfrm>
        <a:graphic>
          <a:graphicData uri="http://schemas.openxmlformats.org/presentationml/2006/ole">
            <p:oleObj spid="_x0000_s37890" name="Equation" r:id="rId6" imgW="1282700" imgH="36830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676400" y="525780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Symbol" charset="2"/>
                <a:cs typeface="Symbol" charset="2"/>
              </a:rPr>
              <a:t>s</a:t>
            </a:r>
            <a:r>
              <a:rPr lang="en-US" dirty="0" smtClean="0"/>
              <a:t> = “absorption cross-section”</a:t>
            </a:r>
            <a:br>
              <a:rPr lang="en-US" dirty="0" smtClean="0"/>
            </a:br>
            <a:r>
              <a:rPr lang="en-US" dirty="0" smtClean="0"/>
              <a:t>	units of cm</a:t>
            </a:r>
            <a:r>
              <a:rPr lang="en-US" baseline="30000" dirty="0" smtClean="0"/>
              <a:t>2</a:t>
            </a:r>
            <a:r>
              <a:rPr lang="en-US" dirty="0" smtClean="0"/>
              <a:t> (or cm</a:t>
            </a:r>
            <a:r>
              <a:rPr lang="en-US" baseline="30000" dirty="0" smtClean="0"/>
              <a:t>2</a:t>
            </a:r>
            <a:r>
              <a:rPr lang="en-US" dirty="0" smtClean="0"/>
              <a:t>/molec.)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/>
          <a:lstStyle/>
          <a:p>
            <a:pPr eaLnBrk="1" hangingPunct="1"/>
            <a:r>
              <a:rPr lang="en-US" sz="3200"/>
              <a:t>Absorption bands of O3…</a:t>
            </a:r>
          </a:p>
        </p:txBody>
      </p:sp>
      <p:pic>
        <p:nvPicPr>
          <p:cNvPr id="18435" name="Picture 3" descr="O3_hartle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371600"/>
            <a:ext cx="41910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4" name="Picture 4" descr="O3_chappui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200400"/>
            <a:ext cx="4114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5" name="Picture 5" descr="O3_huggin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1447800"/>
            <a:ext cx="4114800" cy="298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/>
          <a:lstStyle/>
          <a:p>
            <a:pPr eaLnBrk="1" hangingPunct="1"/>
            <a:r>
              <a:rPr lang="en-US" sz="3200"/>
              <a:t>Absorption bands of O2…</a:t>
            </a:r>
          </a:p>
        </p:txBody>
      </p:sp>
      <p:pic>
        <p:nvPicPr>
          <p:cNvPr id="20483" name="Picture 6" descr="O2a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676400"/>
            <a:ext cx="6019800" cy="397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228600"/>
            <a:ext cx="4495800" cy="685800"/>
          </a:xfrm>
        </p:spPr>
        <p:txBody>
          <a:bodyPr/>
          <a:lstStyle/>
          <a:p>
            <a:pPr eaLnBrk="1" hangingPunct="1"/>
            <a:r>
              <a:rPr lang="en-US" sz="3200"/>
              <a:t>Light Penetration…</a:t>
            </a:r>
            <a:endParaRPr lang="en-US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28600" y="3962400"/>
            <a:ext cx="84582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 typeface="Symbol" charset="2"/>
              <a:buChar char="l"/>
            </a:pPr>
            <a:r>
              <a:rPr lang="en-US"/>
              <a:t>&lt; 200 nm only HI stratosphere &amp; above </a:t>
            </a:r>
          </a:p>
          <a:p>
            <a:pPr>
              <a:spcBef>
                <a:spcPct val="50000"/>
              </a:spcBef>
              <a:buFont typeface="Symbol" charset="2"/>
              <a:buChar char="l"/>
            </a:pPr>
            <a:r>
              <a:rPr lang="en-US"/>
              <a:t> 200-300nm —&gt; filtered in stratosphere </a:t>
            </a:r>
            <a:r>
              <a:rPr lang="en-US">
                <a:solidFill>
                  <a:schemeClr val="hlink"/>
                </a:solidFill>
              </a:rPr>
              <a:t>VARIABLE w/  ALT.</a:t>
            </a:r>
            <a:endParaRPr lang="en-US"/>
          </a:p>
          <a:p>
            <a:pPr lvl="1">
              <a:spcBef>
                <a:spcPct val="50000"/>
              </a:spcBef>
              <a:buFont typeface="Symbol" charset="2"/>
              <a:buNone/>
            </a:pPr>
            <a:r>
              <a:rPr lang="en-US"/>
              <a:t>(200-230 O</a:t>
            </a:r>
            <a:r>
              <a:rPr lang="en-US" baseline="-25000"/>
              <a:t>2</a:t>
            </a:r>
            <a:r>
              <a:rPr lang="en-US"/>
              <a:t> &amp; O</a:t>
            </a:r>
            <a:r>
              <a:rPr lang="en-US" baseline="-25000"/>
              <a:t>3</a:t>
            </a:r>
            <a:r>
              <a:rPr lang="en-US"/>
              <a:t> absorption, 230-300 O</a:t>
            </a:r>
            <a:r>
              <a:rPr lang="en-US" baseline="-25000"/>
              <a:t>3</a:t>
            </a:r>
            <a:r>
              <a:rPr lang="en-US"/>
              <a:t> absorption) </a:t>
            </a:r>
          </a:p>
          <a:p>
            <a:pPr>
              <a:spcBef>
                <a:spcPct val="50000"/>
              </a:spcBef>
              <a:buFont typeface="Symbol" charset="2"/>
              <a:buChar char="l"/>
            </a:pPr>
            <a:r>
              <a:rPr lang="en-US"/>
              <a:t> &gt; 300 nm —&gt; penetrates to surface! </a:t>
            </a:r>
          </a:p>
        </p:txBody>
      </p:sp>
      <p:pic>
        <p:nvPicPr>
          <p:cNvPr id="22532" name="Picture 4" descr="composite_atm_a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304800"/>
            <a:ext cx="4724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Vertical distribution of [M] …</a:t>
            </a:r>
            <a:endParaRPr lang="en-US"/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5029200" y="3751263"/>
            <a:ext cx="4114800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565150" indent="-565150">
              <a:spcBef>
                <a:spcPct val="50000"/>
              </a:spcBef>
            </a:pPr>
            <a:r>
              <a:rPr lang="en-US"/>
              <a:t>&lt;— not enough M for O</a:t>
            </a:r>
            <a:r>
              <a:rPr lang="en-US" baseline="-25000"/>
              <a:t>3</a:t>
            </a:r>
            <a:r>
              <a:rPr lang="en-US"/>
              <a:t> production up high</a:t>
            </a:r>
          </a:p>
          <a:p>
            <a:pPr marL="565150" indent="-565150">
              <a:spcBef>
                <a:spcPct val="50000"/>
              </a:spcBef>
            </a:pPr>
            <a:endParaRPr lang="en-US" sz="2000"/>
          </a:p>
          <a:p>
            <a:pPr marL="565150" indent="-565150">
              <a:spcBef>
                <a:spcPct val="50000"/>
              </a:spcBef>
            </a:pPr>
            <a:r>
              <a:rPr lang="en-US"/>
              <a:t>&lt;— no </a:t>
            </a:r>
            <a:r>
              <a:rPr lang="en-US">
                <a:latin typeface="Symbol" charset="2"/>
                <a:sym typeface="Symbol" charset="2"/>
              </a:rPr>
              <a:t></a:t>
            </a:r>
            <a:r>
              <a:rPr lang="en-US"/>
              <a:t>&lt;242 down here!</a:t>
            </a:r>
          </a:p>
        </p:txBody>
      </p:sp>
      <p:pic>
        <p:nvPicPr>
          <p:cNvPr id="24580" name="Picture 5" descr="atm_layers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524000"/>
            <a:ext cx="4876800" cy="480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242</Words>
  <Application>Microsoft Macintosh PowerPoint</Application>
  <PresentationFormat>On-screen Show (4:3)</PresentationFormat>
  <Paragraphs>40</Paragraphs>
  <Slides>7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ＭＳ Ｐゴシック</vt:lpstr>
      <vt:lpstr>Wingdings</vt:lpstr>
      <vt:lpstr>Symbol</vt:lpstr>
      <vt:lpstr>Blank Presentation</vt:lpstr>
      <vt:lpstr>Microsoft Equation</vt:lpstr>
      <vt:lpstr>CHEM 304 - 2/13/12</vt:lpstr>
      <vt:lpstr>Slide 2</vt:lpstr>
      <vt:lpstr>A spectroscopy measurement …</vt:lpstr>
      <vt:lpstr>Absorption bands of O3…</vt:lpstr>
      <vt:lpstr>Absorption bands of O2…</vt:lpstr>
      <vt:lpstr>Light Penetration…</vt:lpstr>
      <vt:lpstr>Vertical distribution of [M] …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41</cp:revision>
  <dcterms:created xsi:type="dcterms:W3CDTF">2012-02-13T15:58:06Z</dcterms:created>
  <dcterms:modified xsi:type="dcterms:W3CDTF">2012-02-13T17:20:32Z</dcterms:modified>
</cp:coreProperties>
</file>