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embeddings/Microsoft_Equation2.bin" ContentType="application/vnd.openxmlformats-officedocument.oleObject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Default Extension="pict" ContentType="image/pict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embeddings/Microsoft_Equation3.bin" ContentType="application/vnd.openxmlformats-officedocument.oleObject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5" r:id="rId3"/>
    <p:sldId id="276" r:id="rId4"/>
    <p:sldId id="277" r:id="rId5"/>
    <p:sldId id="278" r:id="rId6"/>
    <p:sldId id="283" r:id="rId7"/>
    <p:sldId id="279" r:id="rId8"/>
    <p:sldId id="280" r:id="rId9"/>
    <p:sldId id="281" r:id="rId10"/>
    <p:sldId id="28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88" y="-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C32E8A-8FAF-2C4E-8A15-9990A6EE7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5726D9-A1B2-AE4E-82F9-B12B925D6773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BD355C-52CD-C046-B2AF-E8F0903C299A}" type="slidenum">
              <a:rPr lang="en-US"/>
              <a:pPr/>
              <a:t>3</a:t>
            </a:fld>
            <a:endParaRPr lang="en-US"/>
          </a:p>
        </p:txBody>
      </p:sp>
      <p:sp>
        <p:nvSpPr>
          <p:cNvPr id="19459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A76305-2629-FD4E-9E4B-85238EE47E3F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3C39B-567D-AC4A-98E2-C537E7EA4F16}" type="slidenum">
              <a:rPr lang="en-US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73A3CF-4675-D348-B838-24C8072EEA5A}" type="slidenum">
              <a:rPr lang="en-US"/>
              <a:pPr/>
              <a:t>7</a:t>
            </a:fld>
            <a:endParaRPr lang="en-US"/>
          </a:p>
        </p:txBody>
      </p:sp>
      <p:sp>
        <p:nvSpPr>
          <p:cNvPr id="19459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B592F-D2A5-8D47-A645-879A9BFA3E97}" type="slidenum">
              <a:rPr lang="en-US"/>
              <a:pPr/>
              <a:t>8</a:t>
            </a:fld>
            <a:endParaRPr lang="en-US"/>
          </a:p>
        </p:txBody>
      </p:sp>
      <p:sp>
        <p:nvSpPr>
          <p:cNvPr id="21507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FA6D0-8387-1741-8A38-A2EAFD711193}" type="slidenum">
              <a:rPr lang="en-US"/>
              <a:pPr/>
              <a:t>9</a:t>
            </a:fld>
            <a:endParaRPr lang="en-US"/>
          </a:p>
        </p:txBody>
      </p:sp>
      <p:sp>
        <p:nvSpPr>
          <p:cNvPr id="23555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2B6972-3503-2F4A-B624-00882B10D181}" type="slidenum">
              <a:rPr lang="en-US"/>
              <a:pPr/>
              <a:t>10</a:t>
            </a:fld>
            <a:endParaRPr lang="en-US"/>
          </a:p>
        </p:txBody>
      </p:sp>
      <p:sp>
        <p:nvSpPr>
          <p:cNvPr id="25603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75F78-A9D0-C34B-857D-4A8323FB5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C2651-7708-CA4D-AA8C-AFBFC02F2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AD731-BD3D-C344-A3FC-61FB0F0EC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5E54-BED8-6C4C-B912-87B8E0C6C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8BEA6-3290-F143-8867-7FE91794F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0F9B7-237B-BF4F-A006-B13AF9997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880B3-4573-4647-86FB-6C21B7533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46E46-608C-4041-BC00-EC9E9D268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60C8-AC11-A047-9064-16BD85A9F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D9799-C8B6-8E4F-BC75-2A4AE6CE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63763-B65C-754B-9F04-69A770A7F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BB9CB83-A5A1-2940-8A3F-9CBE468D4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jpeg"/><Relationship Id="rId6" Type="http://schemas.openxmlformats.org/officeDocument/2006/relationships/oleObject" Target="../embeddings/Microsoft_Equation3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304 - 2/10</a:t>
            </a:r>
            <a:r>
              <a:rPr lang="en-US" sz="3600" dirty="0" smtClean="0"/>
              <a:t>/12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914400"/>
            <a:ext cx="84582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I.B. Stratospheric chemistry: Ozone</a:t>
            </a:r>
          </a:p>
          <a:p>
            <a:pPr marL="812800" indent="-812800" algn="l" eaLnBrk="1" hangingPunct="1"/>
            <a:r>
              <a:rPr lang="en-US" dirty="0"/>
              <a:t>	- The Chapman Mechanism - cont.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/>
              <a:t>	Embedded Fundamentals</a:t>
            </a:r>
          </a:p>
          <a:p>
            <a:pPr marL="812800" indent="-812800" algn="l" eaLnBrk="1" hangingPunct="1"/>
            <a:r>
              <a:rPr lang="en-US" dirty="0" smtClean="0"/>
              <a:t>		</a:t>
            </a:r>
            <a:r>
              <a:rPr lang="en-US" dirty="0" smtClean="0"/>
              <a:t>- Photochemistry</a:t>
            </a:r>
            <a:endParaRPr lang="en-US" dirty="0"/>
          </a:p>
          <a:p>
            <a:pPr marL="812800" indent="-812800" algn="l" eaLnBrk="1" hangingPunct="1"/>
            <a:r>
              <a:rPr lang="en-US" dirty="0" smtClean="0"/>
              <a:t>	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/>
              <a:t>KEEP READING </a:t>
            </a:r>
            <a:r>
              <a:rPr lang="en-US" dirty="0"/>
              <a:t>CH </a:t>
            </a:r>
            <a:r>
              <a:rPr lang="en-US" dirty="0" smtClean="0"/>
              <a:t>1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/>
              <a:t>HW#3 is out…</a:t>
            </a:r>
            <a:br>
              <a:rPr lang="en-US" dirty="0" smtClean="0"/>
            </a:br>
            <a:r>
              <a:rPr lang="en-US" i="1" dirty="0" smtClean="0"/>
              <a:t> and </a:t>
            </a:r>
            <a:r>
              <a:rPr lang="en-US" i="1" smtClean="0"/>
              <a:t>you should </a:t>
            </a:r>
            <a:r>
              <a:rPr lang="en-US" i="1" dirty="0" smtClean="0"/>
              <a:t>be working on it!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Vertical distribution of [M] …</a:t>
            </a:r>
            <a:endParaRPr lang="en-US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5029200" y="3751263"/>
            <a:ext cx="4114800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565150" indent="-565150">
              <a:spcBef>
                <a:spcPct val="50000"/>
              </a:spcBef>
            </a:pPr>
            <a:r>
              <a:rPr lang="en-US"/>
              <a:t>&lt;— not enough M for O</a:t>
            </a:r>
            <a:r>
              <a:rPr lang="en-US" baseline="-25000"/>
              <a:t>3</a:t>
            </a:r>
            <a:r>
              <a:rPr lang="en-US"/>
              <a:t> production up high</a:t>
            </a:r>
          </a:p>
          <a:p>
            <a:pPr marL="565150" indent="-565150">
              <a:spcBef>
                <a:spcPct val="50000"/>
              </a:spcBef>
            </a:pPr>
            <a:endParaRPr lang="en-US" sz="2000"/>
          </a:p>
          <a:p>
            <a:pPr marL="565150" indent="-565150">
              <a:spcBef>
                <a:spcPct val="50000"/>
              </a:spcBef>
            </a:pPr>
            <a:r>
              <a:rPr lang="en-US"/>
              <a:t>&lt;— no </a:t>
            </a:r>
            <a:r>
              <a:rPr lang="en-US">
                <a:latin typeface="Symbol" charset="2"/>
                <a:sym typeface="Symbol" charset="2"/>
              </a:rPr>
              <a:t></a:t>
            </a:r>
            <a:r>
              <a:rPr lang="en-US"/>
              <a:t>&lt;242 down here!</a:t>
            </a:r>
          </a:p>
        </p:txBody>
      </p:sp>
      <p:pic>
        <p:nvPicPr>
          <p:cNvPr id="24580" name="Picture 5" descr="atm_layers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0"/>
            <a:ext cx="4876800" cy="48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458200" cy="6324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Photochemical Reactivity: 3 KEY questions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1) What wavelength does molecule absorb?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2) What altitudes are they available at?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3) Does the radiation carry enough E to break a bond ? (</a:t>
            </a:r>
            <a:r>
              <a:rPr lang="en-US" i="1">
                <a:solidFill>
                  <a:schemeClr val="hlink"/>
                </a:solidFill>
              </a:rPr>
              <a:t>almost always YES!</a:t>
            </a:r>
            <a:r>
              <a:rPr lang="en-US"/>
              <a:t>)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(We’ll take these in 3 —&gt; 1 —&gt; 2 order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M_rad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384300"/>
            <a:ext cx="8382000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784225" y="525463"/>
            <a:ext cx="7826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Electromagnetic Spectrum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784225" y="525463"/>
            <a:ext cx="7826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How much energy does a 400 nm “photon” carry? 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914400" y="1295400"/>
          <a:ext cx="2813050" cy="1382713"/>
        </p:xfrm>
        <a:graphic>
          <a:graphicData uri="http://schemas.openxmlformats.org/presentationml/2006/ole">
            <p:oleObj spid="_x0000_s20482" name="Equation" r:id="rId4" imgW="749300" imgH="368300" progId="Equation.3">
              <p:embed/>
            </p:oleObj>
          </a:graphicData>
        </a:graphic>
      </p:graphicFrame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600200" y="3429000"/>
            <a:ext cx="464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E</a:t>
            </a:r>
            <a:r>
              <a:rPr lang="en-US" sz="2800" baseline="-25000"/>
              <a:t>photon</a:t>
            </a:r>
            <a:r>
              <a:rPr lang="en-US" sz="2800"/>
              <a:t> =  5.0 x 10</a:t>
            </a:r>
            <a:r>
              <a:rPr lang="en-US" sz="2800" baseline="30000"/>
              <a:t>-19</a:t>
            </a:r>
            <a:r>
              <a:rPr lang="en-US" sz="2800"/>
              <a:t> J 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343400" y="1524000"/>
            <a:ext cx="3505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h= 6.63 x 10</a:t>
            </a:r>
            <a:r>
              <a:rPr lang="en-US" baseline="30000"/>
              <a:t>-34</a:t>
            </a:r>
            <a:r>
              <a:rPr lang="en-US"/>
              <a:t> J sec</a:t>
            </a:r>
          </a:p>
          <a:p>
            <a:pPr>
              <a:spcBef>
                <a:spcPct val="50000"/>
              </a:spcBef>
            </a:pPr>
            <a:r>
              <a:rPr lang="en-US"/>
              <a:t>c=3.0 x 10</a:t>
            </a:r>
            <a:r>
              <a:rPr lang="en-US" baseline="30000"/>
              <a:t>8</a:t>
            </a:r>
            <a:r>
              <a:rPr lang="en-US"/>
              <a:t> m/sec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7467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is the wavelength (</a:t>
            </a:r>
            <a:r>
              <a:rPr lang="en-US" sz="2800">
                <a:latin typeface="Symbol" charset="2"/>
                <a:sym typeface="Symbol" charset="2"/>
              </a:rPr>
              <a:t></a:t>
            </a:r>
            <a:r>
              <a:rPr lang="en-US" sz="2800"/>
              <a:t>)of a photon with </a:t>
            </a:r>
            <a:br>
              <a:rPr lang="en-US" sz="2800"/>
            </a:br>
            <a:r>
              <a:rPr lang="en-US" sz="2800"/>
              <a:t>E = 6.0 x10</a:t>
            </a:r>
            <a:r>
              <a:rPr lang="en-US" sz="2800" baseline="30000"/>
              <a:t>-19</a:t>
            </a:r>
            <a:r>
              <a:rPr lang="en-US" sz="2800"/>
              <a:t> J?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722313" y="1665288"/>
          <a:ext cx="1716087" cy="1382712"/>
        </p:xfrm>
        <a:graphic>
          <a:graphicData uri="http://schemas.openxmlformats.org/presentationml/2006/ole">
            <p:oleObj spid="_x0000_s22530" name="Equation" r:id="rId4" imgW="457200" imgH="368300" progId="Equation.3">
              <p:embed/>
            </p:oleObj>
          </a:graphicData>
        </a:graphic>
      </p:graphicFrame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1600200" y="3900488"/>
            <a:ext cx="601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Symbol" charset="2"/>
                <a:ea typeface="Symbol" charset="2"/>
                <a:cs typeface="Symbol" charset="2"/>
              </a:rPr>
              <a:t>l</a:t>
            </a:r>
            <a:r>
              <a:rPr lang="en-US" sz="2800"/>
              <a:t> =  3.32 x 10</a:t>
            </a:r>
            <a:r>
              <a:rPr lang="en-US" sz="2800" baseline="30000"/>
              <a:t>-7</a:t>
            </a:r>
            <a:r>
              <a:rPr lang="en-US" sz="2800"/>
              <a:t> m = 332 nm 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581400" y="1752600"/>
            <a:ext cx="3505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 = 6.63 x 10</a:t>
            </a:r>
            <a:r>
              <a:rPr lang="en-US" baseline="30000"/>
              <a:t>-34</a:t>
            </a:r>
            <a:r>
              <a:rPr lang="en-US"/>
              <a:t> J sec</a:t>
            </a:r>
          </a:p>
          <a:p>
            <a:pPr>
              <a:spcBef>
                <a:spcPct val="50000"/>
              </a:spcBef>
            </a:pPr>
            <a:r>
              <a:rPr lang="en-US"/>
              <a:t>c = 3.0 x 10</a:t>
            </a:r>
            <a:r>
              <a:rPr lang="en-US" baseline="30000"/>
              <a:t>8</a:t>
            </a:r>
            <a:r>
              <a:rPr lang="en-US"/>
              <a:t> m/sec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533400"/>
          </a:xfrm>
        </p:spPr>
        <p:txBody>
          <a:bodyPr/>
          <a:lstStyle/>
          <a:p>
            <a:r>
              <a:rPr lang="en-US" sz="2800" dirty="0" smtClean="0"/>
              <a:t>A spectroscopy measurement …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895600" y="1905000"/>
            <a:ext cx="31242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81984" y="1981200"/>
            <a:ext cx="1499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SAMPLE</a:t>
            </a:r>
            <a:endParaRPr lang="en-US" i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609600" y="2286000"/>
            <a:ext cx="6248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038600" y="2743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MT Extra" charset="2"/>
                <a:cs typeface="MT Extra" charset="2"/>
              </a:rPr>
              <a:t>l</a:t>
            </a:r>
            <a:endParaRPr lang="en-US" dirty="0">
              <a:latin typeface="MT Extra" charset="2"/>
              <a:cs typeface="MT Extra" charset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1400" y="1752600"/>
            <a:ext cx="114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o </a:t>
            </a:r>
            <a:r>
              <a:rPr lang="en-US" dirty="0" smtClean="0"/>
              <a:t>= MT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1584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= sample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414125" cy="3873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905000"/>
            <a:ext cx="1212049" cy="7175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29400" y="2057400"/>
            <a:ext cx="457200" cy="461665"/>
          </a:xfrm>
          <a:prstGeom prst="rect">
            <a:avLst/>
          </a:prstGeom>
          <a:blipFill rotWithShape="1"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ChangeAspect="1"/>
          </p:cNvGraphicFramePr>
          <p:nvPr>
            <p:ph idx="1"/>
          </p:nvPr>
        </p:nvGraphicFramePr>
        <p:xfrm>
          <a:off x="2209800" y="3429000"/>
          <a:ext cx="4038600" cy="1161003"/>
        </p:xfrm>
        <a:graphic>
          <a:graphicData uri="http://schemas.openxmlformats.org/presentationml/2006/ole">
            <p:oleObj spid="_x0000_s44034" name="Equation" r:id="rId6" imgW="1282700" imgH="3683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676400" y="525780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Symbol" charset="2"/>
                <a:cs typeface="Symbol" charset="2"/>
              </a:rPr>
              <a:t>s</a:t>
            </a:r>
            <a:r>
              <a:rPr lang="en-US" dirty="0" smtClean="0"/>
              <a:t> = “absorption cross-section”</a:t>
            </a:r>
            <a:br>
              <a:rPr lang="en-US" dirty="0" smtClean="0"/>
            </a:br>
            <a:r>
              <a:rPr lang="en-US" dirty="0" smtClean="0"/>
              <a:t>	units of cm</a:t>
            </a:r>
            <a:r>
              <a:rPr lang="en-US" baseline="30000" dirty="0" smtClean="0"/>
              <a:t>2</a:t>
            </a:r>
            <a:r>
              <a:rPr lang="en-US" dirty="0" smtClean="0"/>
              <a:t> (or cm</a:t>
            </a:r>
            <a:r>
              <a:rPr lang="en-US" baseline="30000" dirty="0" smtClean="0"/>
              <a:t>2</a:t>
            </a:r>
            <a:r>
              <a:rPr lang="en-US" dirty="0" smtClean="0"/>
              <a:t>/molec.)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/>
          <a:lstStyle/>
          <a:p>
            <a:pPr eaLnBrk="1" hangingPunct="1"/>
            <a:r>
              <a:rPr lang="en-US" sz="3200"/>
              <a:t>Absorption bands of O3…</a:t>
            </a:r>
          </a:p>
        </p:txBody>
      </p:sp>
      <p:pic>
        <p:nvPicPr>
          <p:cNvPr id="18435" name="Picture 3" descr="O3_hartle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371600"/>
            <a:ext cx="41910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4" descr="O3_chappui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200400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Picture 5" descr="O3_huggin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447800"/>
            <a:ext cx="4114800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/>
          <a:lstStyle/>
          <a:p>
            <a:pPr eaLnBrk="1" hangingPunct="1"/>
            <a:r>
              <a:rPr lang="en-US" sz="3200"/>
              <a:t>Absorption bands of O2…</a:t>
            </a:r>
          </a:p>
        </p:txBody>
      </p:sp>
      <p:pic>
        <p:nvPicPr>
          <p:cNvPr id="20483" name="Picture 6" descr="O2a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0"/>
            <a:ext cx="6019800" cy="397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228600"/>
            <a:ext cx="4495800" cy="685800"/>
          </a:xfrm>
        </p:spPr>
        <p:txBody>
          <a:bodyPr/>
          <a:lstStyle/>
          <a:p>
            <a:pPr eaLnBrk="1" hangingPunct="1"/>
            <a:r>
              <a:rPr lang="en-US" sz="3200"/>
              <a:t>Light Penetration…</a:t>
            </a:r>
            <a:endParaRPr lang="en-US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28600" y="3962400"/>
            <a:ext cx="84582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 typeface="Symbol" charset="2"/>
              <a:buChar char="l"/>
            </a:pPr>
            <a:r>
              <a:rPr lang="en-US"/>
              <a:t>&lt; 200 nm only HI stratosphere &amp; above </a:t>
            </a:r>
          </a:p>
          <a:p>
            <a:pPr>
              <a:spcBef>
                <a:spcPct val="50000"/>
              </a:spcBef>
              <a:buFont typeface="Symbol" charset="2"/>
              <a:buChar char="l"/>
            </a:pPr>
            <a:r>
              <a:rPr lang="en-US"/>
              <a:t> 200-300nm —&gt; filtered in stratosphere </a:t>
            </a:r>
            <a:r>
              <a:rPr lang="en-US">
                <a:solidFill>
                  <a:schemeClr val="hlink"/>
                </a:solidFill>
              </a:rPr>
              <a:t>VARIABLE w/  ALT.</a:t>
            </a:r>
            <a:endParaRPr lang="en-US"/>
          </a:p>
          <a:p>
            <a:pPr lvl="1">
              <a:spcBef>
                <a:spcPct val="50000"/>
              </a:spcBef>
              <a:buFont typeface="Symbol" charset="2"/>
              <a:buNone/>
            </a:pPr>
            <a:r>
              <a:rPr lang="en-US"/>
              <a:t>(200-230 O</a:t>
            </a:r>
            <a:r>
              <a:rPr lang="en-US" baseline="-25000"/>
              <a:t>2</a:t>
            </a:r>
            <a:r>
              <a:rPr lang="en-US"/>
              <a:t> &amp; O</a:t>
            </a:r>
            <a:r>
              <a:rPr lang="en-US" baseline="-25000"/>
              <a:t>3</a:t>
            </a:r>
            <a:r>
              <a:rPr lang="en-US"/>
              <a:t> absorption, 230-300 O</a:t>
            </a:r>
            <a:r>
              <a:rPr lang="en-US" baseline="-25000"/>
              <a:t>3</a:t>
            </a:r>
            <a:r>
              <a:rPr lang="en-US"/>
              <a:t> absorption) </a:t>
            </a:r>
          </a:p>
          <a:p>
            <a:pPr>
              <a:spcBef>
                <a:spcPct val="50000"/>
              </a:spcBef>
              <a:buFont typeface="Symbol" charset="2"/>
              <a:buChar char="l"/>
            </a:pPr>
            <a:r>
              <a:rPr lang="en-US"/>
              <a:t> &gt; 300 nm —&gt; penetrates to surface! </a:t>
            </a:r>
          </a:p>
        </p:txBody>
      </p:sp>
      <p:pic>
        <p:nvPicPr>
          <p:cNvPr id="22532" name="Picture 4" descr="composite_atm_ab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04800"/>
            <a:ext cx="4724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322</Words>
  <Application>Microsoft Macintosh PowerPoint</Application>
  <PresentationFormat>On-screen Show (4:3)</PresentationFormat>
  <Paragraphs>52</Paragraphs>
  <Slides>10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ＭＳ Ｐゴシック</vt:lpstr>
      <vt:lpstr>Wingdings</vt:lpstr>
      <vt:lpstr>Symbol</vt:lpstr>
      <vt:lpstr>Blank Presentation</vt:lpstr>
      <vt:lpstr>Microsoft Equation</vt:lpstr>
      <vt:lpstr>CHEM 304 - 2/10/12</vt:lpstr>
      <vt:lpstr>Slide 2</vt:lpstr>
      <vt:lpstr>Slide 3</vt:lpstr>
      <vt:lpstr>Slide 4</vt:lpstr>
      <vt:lpstr>Slide 5</vt:lpstr>
      <vt:lpstr>A spectroscopy measurement …</vt:lpstr>
      <vt:lpstr>Absorption bands of O3…</vt:lpstr>
      <vt:lpstr>Absorption bands of O2…</vt:lpstr>
      <vt:lpstr>Light Penetration…</vt:lpstr>
      <vt:lpstr>Vertical distribution of [M] …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39</cp:revision>
  <dcterms:created xsi:type="dcterms:W3CDTF">2012-02-10T17:40:47Z</dcterms:created>
  <dcterms:modified xsi:type="dcterms:W3CDTF">2012-02-10T18:10:31Z</dcterms:modified>
</cp:coreProperties>
</file>