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rels" ContentType="application/vnd.openxmlformats-package.relationship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74" r:id="rId3"/>
    <p:sldId id="275" r:id="rId4"/>
    <p:sldId id="27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2" y="-8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F02623A-FF31-2B44-8BD7-26E9E5871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69CE53-85B6-A247-8B7B-B8AE83739E7E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0397B7-79FD-FD49-9C4C-D900C40393C6}" type="slidenum">
              <a:rPr lang="en-US"/>
              <a:pPr/>
              <a:t>2</a:t>
            </a:fld>
            <a:endParaRPr lang="en-US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6E6BC7-FA05-EE4F-AA56-2F41DAAF71F2}" type="slidenum">
              <a:rPr lang="en-US"/>
              <a:pPr/>
              <a:t>4</a:t>
            </a:fld>
            <a:endParaRPr lang="en-US"/>
          </a:p>
        </p:txBody>
      </p:sp>
      <p:sp>
        <p:nvSpPr>
          <p:cNvPr id="20483" name="Rectangle 2"/>
          <p:cNvSpPr>
            <a:spLocks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800FA-B3EC-3947-ACAA-7844ECDE4E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898EE6-D14C-9D4A-979B-002FDFD41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1A8D3-F32A-784E-B989-927680B46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B2117-84A5-9345-985A-7AE223886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3ABF5-DFF5-4742-B8E9-8AFAC760FF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BE177-07C1-6741-8C9B-994021D834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E8E14-7B76-894C-9A26-ED9F423DD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4E6C6-AD2B-DE4D-8EDD-016D9DE1B6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0E151-2C39-C24F-B8AC-96649B18B7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2CB72-AD0E-D046-BDD1-DE91F38BD5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0F3A4-EBE5-9049-86CA-357DFE044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E229AEE-86CF-544A-AE9C-B338810D5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76200"/>
            <a:ext cx="7772400" cy="838200"/>
          </a:xfrm>
        </p:spPr>
        <p:txBody>
          <a:bodyPr/>
          <a:lstStyle/>
          <a:p>
            <a:pPr eaLnBrk="1" hangingPunct="1"/>
            <a:r>
              <a:rPr lang="en-US" sz="3600" dirty="0"/>
              <a:t>CHEM 304 – 2/8/</a:t>
            </a:r>
            <a:r>
              <a:rPr lang="en-US" sz="3600" dirty="0" smtClean="0"/>
              <a:t>12</a:t>
            </a: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914400"/>
            <a:ext cx="8458200" cy="5410200"/>
          </a:xfrm>
        </p:spPr>
        <p:txBody>
          <a:bodyPr/>
          <a:lstStyle/>
          <a:p>
            <a:pPr marL="812800" indent="-812800" algn="l" eaLnBrk="1" hangingPunct="1"/>
            <a:r>
              <a:rPr lang="en-US" dirty="0"/>
              <a:t>I.B. Stratospheric chemistry: Ozone</a:t>
            </a:r>
          </a:p>
          <a:p>
            <a:pPr marL="812800" indent="-812800" algn="l" eaLnBrk="1" hangingPunct="1"/>
            <a:r>
              <a:rPr lang="en-US" dirty="0"/>
              <a:t>	- The Chapman Mechanism - cont.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/>
              <a:t>  </a:t>
            </a:r>
            <a:r>
              <a:rPr lang="en-US" dirty="0" smtClean="0"/>
              <a:t> 			(</a:t>
            </a:r>
            <a:r>
              <a:rPr lang="en-US" dirty="0" err="1" smtClean="0"/>
              <a:t>w</a:t>
            </a:r>
            <a:r>
              <a:rPr lang="en-US" dirty="0" smtClean="0"/>
              <a:t>/ Embedded Fundamentals) </a:t>
            </a:r>
            <a:endParaRPr lang="en-US" dirty="0" smtClean="0"/>
          </a:p>
          <a:p>
            <a:pPr marL="812800" indent="-812800" algn="l" eaLnBrk="1" hangingPunct="1"/>
            <a:r>
              <a:rPr lang="en-US" dirty="0" smtClean="0"/>
              <a:t>		   -&gt; </a:t>
            </a:r>
            <a:r>
              <a:rPr lang="en-US" dirty="0"/>
              <a:t>Chemical Kinetics</a:t>
            </a:r>
          </a:p>
          <a:p>
            <a:pPr marL="812800" indent="-812800" algn="l" eaLnBrk="1" hangingPunct="1"/>
            <a:r>
              <a:rPr lang="en-US" dirty="0"/>
              <a:t>		</a:t>
            </a:r>
            <a:r>
              <a:rPr lang="en-US" dirty="0" smtClean="0"/>
              <a:t>	- </a:t>
            </a:r>
            <a:r>
              <a:rPr lang="en-US" dirty="0" smtClean="0"/>
              <a:t>Rates of </a:t>
            </a:r>
            <a:r>
              <a:rPr lang="en-US" dirty="0" smtClean="0"/>
              <a:t>C</a:t>
            </a:r>
            <a:r>
              <a:rPr lang="en-US" dirty="0" smtClean="0"/>
              <a:t>hapman reactions</a:t>
            </a:r>
          </a:p>
          <a:p>
            <a:pPr marL="812800" indent="-812800" algn="l" eaLnBrk="1" hangingPunct="1"/>
            <a:r>
              <a:rPr lang="en-US" dirty="0" smtClean="0"/>
              <a:t>			- </a:t>
            </a:r>
            <a:r>
              <a:rPr lang="en-US" dirty="0"/>
              <a:t>Lifetimes</a:t>
            </a:r>
          </a:p>
          <a:p>
            <a:pPr marL="812800" indent="-812800" algn="l" eaLnBrk="1" hangingPunct="1"/>
            <a:r>
              <a:rPr lang="en-US" dirty="0"/>
              <a:t>	-</a:t>
            </a:r>
            <a:r>
              <a:rPr lang="en-US" dirty="0" smtClean="0"/>
              <a:t> Start Photochemistry ?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KEEP </a:t>
            </a:r>
            <a:r>
              <a:rPr lang="en-US" dirty="0" smtClean="0">
                <a:solidFill>
                  <a:srgbClr val="FFFF00"/>
                </a:solidFill>
              </a:rPr>
              <a:t>READING </a:t>
            </a:r>
            <a:r>
              <a:rPr lang="en-US" dirty="0" smtClean="0">
                <a:solidFill>
                  <a:srgbClr val="FFFF00"/>
                </a:solidFill>
              </a:rPr>
              <a:t>READ </a:t>
            </a:r>
            <a:r>
              <a:rPr lang="en-US" dirty="0">
                <a:solidFill>
                  <a:srgbClr val="FFFF00"/>
                </a:solidFill>
              </a:rPr>
              <a:t>CH 1</a:t>
            </a:r>
          </a:p>
          <a:p>
            <a:pPr marL="812800" indent="-812800" algn="l" eaLnBrk="1" hangingPunct="1">
              <a:buFont typeface="Wingdings" charset="2"/>
              <a:buChar char="Ø"/>
            </a:pPr>
            <a:r>
              <a:rPr lang="en-US" dirty="0" smtClean="0">
                <a:solidFill>
                  <a:srgbClr val="FFFF00"/>
                </a:solidFill>
              </a:rPr>
              <a:t>QUIZ AVE = 19/20 (!)</a:t>
            </a:r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33400"/>
          </a:xfrm>
        </p:spPr>
        <p:txBody>
          <a:bodyPr/>
          <a:lstStyle/>
          <a:p>
            <a:pPr eaLnBrk="1" hangingPunct="1"/>
            <a:r>
              <a:rPr lang="en-US" sz="3200"/>
              <a:t>The Ozone “Layer” - it is not a “layer”</a:t>
            </a:r>
            <a:endParaRPr lang="en-US"/>
          </a:p>
        </p:txBody>
      </p:sp>
      <p:pic>
        <p:nvPicPr>
          <p:cNvPr id="16387" name="Picture 3" descr="ozone_layer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447800"/>
            <a:ext cx="381793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1676400"/>
            <a:ext cx="37719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458200" cy="63246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/>
              <a:t>Photochemical Reactivity: 3 KEY questions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AutoNum type="arabicParenR"/>
            </a:pPr>
            <a:r>
              <a:rPr lang="en-US"/>
              <a:t>What wavelength does molecule absorb?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2) What altitudes are they available at?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r>
              <a:rPr lang="en-US"/>
              <a:t>3) Does the radiation carry enough E to break a bond ? (</a:t>
            </a:r>
            <a:r>
              <a:rPr lang="en-US" i="1">
                <a:solidFill>
                  <a:schemeClr val="hlink"/>
                </a:solidFill>
              </a:rPr>
              <a:t>almost always YES!</a:t>
            </a:r>
            <a:r>
              <a:rPr lang="en-US"/>
              <a:t>)</a:t>
            </a:r>
          </a:p>
          <a:p>
            <a:pPr marL="609600" indent="-609600" eaLnBrk="1" hangingPunct="1">
              <a:buFontTx/>
              <a:buNone/>
            </a:pPr>
            <a:endParaRPr lang="en-US"/>
          </a:p>
          <a:p>
            <a:pPr marL="609600" indent="-609600" eaLnBrk="1" hangingPunct="1">
              <a:buFontTx/>
              <a:buNone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EM_rad00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384300"/>
            <a:ext cx="8382000" cy="486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784225" y="525463"/>
            <a:ext cx="7826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Electromagnetic Spectrum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7">
      <a:dk1>
        <a:srgbClr val="5C1F00"/>
      </a:dk1>
      <a:lt1>
        <a:srgbClr val="FFFFFF"/>
      </a:lt1>
      <a:dk2>
        <a:srgbClr val="800000"/>
      </a:dk2>
      <a:lt2>
        <a:srgbClr val="DFD293"/>
      </a:lt2>
      <a:accent1>
        <a:srgbClr val="713E39"/>
      </a:accent1>
      <a:accent2>
        <a:srgbClr val="BE7960"/>
      </a:accent2>
      <a:accent3>
        <a:srgbClr val="C0AAAA"/>
      </a:accent3>
      <a:accent4>
        <a:srgbClr val="DADADA"/>
      </a:accent4>
      <a:accent5>
        <a:srgbClr val="BBAFAE"/>
      </a:accent5>
      <a:accent6>
        <a:srgbClr val="AC6D56"/>
      </a:accent6>
      <a:hlink>
        <a:srgbClr val="FFFF99"/>
      </a:hlink>
      <a:folHlink>
        <a:srgbClr val="D3A219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1325</TotalTime>
  <Words>130</Words>
  <Application>Microsoft Macintosh PowerPoint</Application>
  <PresentationFormat>On-screen Show (4:3)</PresentationFormat>
  <Paragraphs>22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ＭＳ Ｐゴシック</vt:lpstr>
      <vt:lpstr>Wingdings</vt:lpstr>
      <vt:lpstr>Blank Presentation</vt:lpstr>
      <vt:lpstr>CHEM 304 – 2/8/12</vt:lpstr>
      <vt:lpstr>The Ozone “Layer” - it is not a “layer”</vt:lpstr>
      <vt:lpstr>Slide 3</vt:lpstr>
      <vt:lpstr>Slide 4</vt:lpstr>
    </vt:vector>
  </TitlesOfParts>
  <Company>UW-Eau Claire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 304 - 1/25/07 </dc:title>
  <cp:lastModifiedBy>Jim Phillips</cp:lastModifiedBy>
  <cp:revision>36</cp:revision>
  <dcterms:created xsi:type="dcterms:W3CDTF">2012-02-08T16:26:18Z</dcterms:created>
  <dcterms:modified xsi:type="dcterms:W3CDTF">2012-02-08T17:44:20Z</dcterms:modified>
</cp:coreProperties>
</file>