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77" r:id="rId4"/>
    <p:sldId id="278" r:id="rId5"/>
    <p:sldId id="268" r:id="rId6"/>
    <p:sldId id="267" r:id="rId7"/>
    <p:sldId id="262" r:id="rId8"/>
    <p:sldId id="266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" y="-7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fld id="{21FE5AE9-5C4C-5547-9A7B-22FF146DA5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68E20E-581B-5B49-AE9A-ED0D3E4A9A37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4B489-6776-5A46-9539-469536F7B6ED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72185B-4D41-8346-B940-74D5ACC389C3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25B59-CF65-5846-90A1-11A04ACE9E3F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594A41-19F7-5248-B177-75760F712FDE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0AB44B-0EC1-E241-8531-AE68E2EFFE96}" type="slidenum">
              <a:rPr lang="en-US"/>
              <a:pPr/>
              <a:t>6</a:t>
            </a:fld>
            <a:endParaRPr lang="en-US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BBD0DB-3B9C-A143-80B1-83D82F737F7B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9713E-1718-6A44-B4A0-D503D848D519}" type="slidenum">
              <a:rPr lang="en-US"/>
              <a:pPr/>
              <a:t>8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29940A-0E02-6D4A-BF84-C6CAACC76D0B}" type="slidenum">
              <a:rPr lang="en-US"/>
              <a:pPr/>
              <a:t>9</a:t>
            </a:fld>
            <a:endParaRPr lang="en-US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9CDC1-71D2-EE41-AEF7-1B20539694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35412-5C7B-1B4C-8DDA-3A038976F4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65E09D-03DD-D04C-AB13-5D8F4EC088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1853D-5C94-D640-B449-8EFE97BCF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EA113B-2E6E-7946-903F-4BFADB49E7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F4C62-3693-DD40-9105-4427883E9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E78786-1D23-CB42-99D2-D9E07FB2DA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046D5-C322-FE41-865D-2DCFB9B93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1A7BA-1220-1244-AC1C-AAEE184854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B5134C-7E4D-0D4B-8253-3A48C273D4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51A8ED-622D-1A4B-A1EA-4CD0B9514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3590E2-1285-9D4F-A6C4-416C1D368E9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</a:t>
            </a:r>
            <a:r>
              <a:rPr lang="en-US" sz="3600" dirty="0" smtClean="0"/>
              <a:t> – </a:t>
            </a:r>
            <a:r>
              <a:rPr lang="en-US" sz="3600" dirty="0"/>
              <a:t>2</a:t>
            </a:r>
            <a:r>
              <a:rPr lang="en-US" sz="3600" dirty="0" smtClean="0"/>
              <a:t>/1/12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762000"/>
            <a:ext cx="8458200" cy="57150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I.A. Fundamentals of Atmospheric Chemistry </a:t>
            </a:r>
          </a:p>
          <a:p>
            <a:pPr marL="812800" indent="-812800" algn="l" eaLnBrk="1" hangingPunct="1"/>
            <a:r>
              <a:rPr lang="en-US" dirty="0"/>
              <a:t>	- Concentration Units</a:t>
            </a:r>
          </a:p>
          <a:p>
            <a:pPr marL="812800" indent="-812800" algn="l" eaLnBrk="1" hangingPunct="1"/>
            <a:r>
              <a:rPr lang="en-US" dirty="0"/>
              <a:t>	- Final word on Stability and Trace Species: 	“</a:t>
            </a:r>
            <a:r>
              <a:rPr lang="en-US"/>
              <a:t>Disequilibrium</a:t>
            </a:r>
            <a:r>
              <a:rPr lang="en-US" smtClean="0"/>
              <a:t>”</a:t>
            </a:r>
          </a:p>
          <a:p>
            <a:pPr marL="812800" indent="-812800" algn="l" eaLnBrk="1" hangingPunct="1"/>
            <a:endParaRPr lang="en-US" smtClean="0"/>
          </a:p>
          <a:p>
            <a:pPr marL="812800" indent="-812800" algn="l" eaLnBrk="1" hangingPunct="1"/>
            <a:r>
              <a:rPr lang="en-US" dirty="0" smtClean="0">
                <a:solidFill>
                  <a:srgbClr val="FFFF00"/>
                </a:solidFill>
              </a:rPr>
              <a:t>&gt; </a:t>
            </a:r>
            <a:r>
              <a:rPr lang="en-US" dirty="0">
                <a:solidFill>
                  <a:srgbClr val="FFFF00"/>
                </a:solidFill>
              </a:rPr>
              <a:t>READ CH </a:t>
            </a:r>
            <a:r>
              <a:rPr lang="en-US" dirty="0" smtClean="0">
                <a:solidFill>
                  <a:srgbClr val="FFFF00"/>
                </a:solidFill>
              </a:rPr>
              <a:t>1: Review DG and K </a:t>
            </a:r>
            <a:r>
              <a:rPr lang="en-US" dirty="0" err="1" smtClean="0">
                <a:solidFill>
                  <a:srgbClr val="FFFF00"/>
                </a:solidFill>
              </a:rPr>
              <a:t>cal;cs</a:t>
            </a:r>
            <a:r>
              <a:rPr lang="en-US" dirty="0" smtClean="0">
                <a:solidFill>
                  <a:srgbClr val="FFFF00"/>
                </a:solidFill>
              </a:rPr>
              <a:t> from gen </a:t>
            </a:r>
            <a:r>
              <a:rPr lang="en-US" dirty="0" err="1" smtClean="0">
                <a:solidFill>
                  <a:srgbClr val="FFFF00"/>
                </a:solidFill>
              </a:rPr>
              <a:t>chem</a:t>
            </a:r>
            <a:r>
              <a:rPr lang="en-US" dirty="0" smtClean="0">
                <a:solidFill>
                  <a:srgbClr val="FFFF00"/>
                </a:solidFill>
              </a:rPr>
              <a:t> book if necessary.</a:t>
            </a:r>
          </a:p>
          <a:p>
            <a:pPr marL="812800" indent="-812800" algn="l" eaLnBrk="1" hangingPunct="1"/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 Quiz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HW #1 (&amp; #2, Q1) – covers thru today lecture.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atm_chem_comp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49250"/>
            <a:ext cx="8229600" cy="55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Quantifying Concentrations: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/>
              <a:t>Express the following as X’s (i.e. pure numbers).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/>
              <a:t>a) H</a:t>
            </a:r>
            <a:r>
              <a:rPr lang="en-US" sz="2400" i="1" baseline="-25000"/>
              <a:t>2</a:t>
            </a:r>
            <a:r>
              <a:rPr lang="en-US" sz="2400" i="1"/>
              <a:t>O (10km)</a:t>
            </a:r>
            <a:r>
              <a:rPr lang="en-US" sz="2400" i="1" baseline="-25000"/>
              <a:t> </a:t>
            </a:r>
            <a:r>
              <a:rPr lang="en-US" sz="2400" i="1"/>
              <a:t>= 36 ppm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/>
              <a:t>b) CH</a:t>
            </a:r>
            <a:r>
              <a:rPr lang="en-US" sz="2400" i="1" baseline="-25000"/>
              <a:t>4 </a:t>
            </a:r>
            <a:r>
              <a:rPr lang="en-US" sz="2400" i="1"/>
              <a:t>(40 km) = 300ppb</a:t>
            </a:r>
            <a:endParaRPr 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572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 36 ppm = 36 x 10</a:t>
            </a:r>
            <a:r>
              <a:rPr lang="en-US" baseline="30000"/>
              <a:t>-6</a:t>
            </a:r>
            <a:r>
              <a:rPr lang="en-US"/>
              <a:t> = 3.6 x 10</a:t>
            </a:r>
            <a:r>
              <a:rPr lang="en-US" baseline="30000"/>
              <a:t>-5</a:t>
            </a:r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33400" y="5029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300 ppb = 300 x 10</a:t>
            </a:r>
            <a:r>
              <a:rPr lang="en-US" baseline="30000"/>
              <a:t>-9</a:t>
            </a:r>
            <a:r>
              <a:rPr lang="en-US"/>
              <a:t> = 3.0 x 10</a:t>
            </a:r>
            <a:r>
              <a:rPr lang="en-US" baseline="30000"/>
              <a:t>-7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Partial pressures: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Calculate the Partial Pressure of CO</a:t>
            </a:r>
            <a:r>
              <a:rPr lang="en-US" sz="2800" baseline="-25000"/>
              <a:t>2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 i="1" baseline="-25000"/>
              <a:t>CO2</a:t>
            </a:r>
            <a:r>
              <a:rPr lang="en-US" sz="2800" i="1"/>
              <a:t>= 360 ppm</a:t>
            </a:r>
            <a:r>
              <a:rPr lang="en-US" sz="2800"/>
              <a:t>) at:</a:t>
            </a:r>
            <a:endParaRPr lang="en-US" sz="16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/>
              <a:t>a) 0 km (P</a:t>
            </a:r>
            <a:r>
              <a:rPr lang="en-US" sz="2800" i="1" baseline="-25000"/>
              <a:t>TOT</a:t>
            </a:r>
            <a:r>
              <a:rPr lang="en-US" sz="2800" i="1"/>
              <a:t>=1 atm)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/>
              <a:t>b) 15 km (P</a:t>
            </a:r>
            <a:r>
              <a:rPr lang="en-US" sz="2800" i="1" baseline="-25000"/>
              <a:t>TOT</a:t>
            </a:r>
            <a:r>
              <a:rPr lang="en-US" sz="2800" i="1"/>
              <a:t>=122 mbar)</a:t>
            </a:r>
            <a:endParaRPr lang="en-US" sz="2800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620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 P</a:t>
            </a:r>
            <a:r>
              <a:rPr lang="en-US" baseline="-25000"/>
              <a:t>CO2 </a:t>
            </a:r>
            <a:r>
              <a:rPr lang="en-US"/>
              <a:t>= 3.6x10</a:t>
            </a:r>
            <a:r>
              <a:rPr lang="en-US" baseline="30000"/>
              <a:t>-4 </a:t>
            </a:r>
            <a:r>
              <a:rPr lang="en-US"/>
              <a:t>x 1.0 atm = 3.6 x 10</a:t>
            </a:r>
            <a:r>
              <a:rPr lang="en-US" baseline="30000"/>
              <a:t>-4</a:t>
            </a:r>
            <a:r>
              <a:rPr lang="en-US"/>
              <a:t> atm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62000" y="48768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P</a:t>
            </a:r>
            <a:r>
              <a:rPr lang="en-US" baseline="-25000"/>
              <a:t>CO2</a:t>
            </a:r>
            <a:r>
              <a:rPr lang="en-US"/>
              <a:t> = 3.6 x 10</a:t>
            </a:r>
            <a:r>
              <a:rPr lang="en-US" baseline="30000"/>
              <a:t>-4</a:t>
            </a:r>
            <a:r>
              <a:rPr lang="en-US"/>
              <a:t> x 122 mbar = 4.4 x 10</a:t>
            </a:r>
            <a:r>
              <a:rPr lang="en-US" baseline="30000"/>
              <a:t>-5</a:t>
            </a:r>
            <a:r>
              <a:rPr lang="en-US"/>
              <a:t> bar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Number Densities: molec/cm</a:t>
            </a:r>
            <a:r>
              <a:rPr lang="en-US" sz="3200" baseline="30000"/>
              <a:t>3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For OH,  X = 6 x 10</a:t>
            </a:r>
            <a:r>
              <a:rPr lang="en-US" sz="2800" baseline="30000"/>
              <a:t>-14</a:t>
            </a:r>
            <a:r>
              <a:rPr lang="en-US" sz="2800"/>
              <a:t>, what is C in molec/cm</a:t>
            </a:r>
            <a:r>
              <a:rPr lang="en-US" sz="2800" baseline="30000"/>
              <a:t>3 </a:t>
            </a:r>
            <a:r>
              <a:rPr lang="en-US" sz="2800"/>
              <a:t>at 0 km (p=1.0atm)?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sz="2800"/>
              <a:t>Calc p first, then multiply by: 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sz="2800"/>
              <a:t/>
            </a:r>
            <a:br>
              <a:rPr lang="en-US" sz="2800"/>
            </a:br>
            <a:r>
              <a:rPr lang="en-US" sz="2800"/>
              <a:t>			C</a:t>
            </a:r>
            <a:r>
              <a:rPr lang="en-US" sz="2800" baseline="-25000"/>
              <a:t>L</a:t>
            </a:r>
            <a:r>
              <a:rPr lang="en-US" sz="2800"/>
              <a:t> = 2.7x10</a:t>
            </a:r>
            <a:r>
              <a:rPr lang="en-US" sz="2800" baseline="30000"/>
              <a:t>19</a:t>
            </a:r>
            <a:r>
              <a:rPr lang="en-US" sz="2800"/>
              <a:t> molec/cm</a:t>
            </a:r>
            <a:r>
              <a:rPr lang="en-US" sz="2800" baseline="30000"/>
              <a:t>3</a:t>
            </a:r>
            <a:r>
              <a:rPr lang="en-US" sz="2800"/>
              <a:t>atm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  <a:r>
              <a:rPr lang="en-US" baseline="-25000"/>
              <a:t>OH </a:t>
            </a:r>
            <a:r>
              <a:rPr lang="en-US"/>
              <a:t>= 1.6 x 10</a:t>
            </a:r>
            <a:r>
              <a:rPr lang="en-US" baseline="30000"/>
              <a:t>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Consider the following Reaction: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 			</a:t>
            </a:r>
            <a:r>
              <a:rPr lang="en-US" sz="2800" dirty="0">
                <a:solidFill>
                  <a:schemeClr val="hlink"/>
                </a:solidFill>
              </a:rPr>
              <a:t>N</a:t>
            </a:r>
            <a:r>
              <a:rPr lang="en-US" sz="2800" baseline="-25000" dirty="0">
                <a:solidFill>
                  <a:schemeClr val="hlink"/>
                </a:solidFill>
              </a:rPr>
              <a:t>2</a:t>
            </a:r>
            <a:r>
              <a:rPr lang="en-US" sz="2800" dirty="0">
                <a:solidFill>
                  <a:schemeClr val="hlink"/>
                </a:solidFill>
              </a:rPr>
              <a:t>  +   ½ O</a:t>
            </a:r>
            <a:r>
              <a:rPr lang="en-US" sz="2800" baseline="-25000" dirty="0">
                <a:solidFill>
                  <a:schemeClr val="hlink"/>
                </a:solidFill>
              </a:rPr>
              <a:t>2  </a:t>
            </a:r>
            <a:r>
              <a:rPr lang="en-US" sz="2800" dirty="0">
                <a:solidFill>
                  <a:schemeClr val="hlink"/>
                </a:solidFill>
              </a:rPr>
              <a:t>—&gt;  N</a:t>
            </a:r>
            <a:r>
              <a:rPr lang="en-US" sz="2800" baseline="-25000" dirty="0">
                <a:solidFill>
                  <a:schemeClr val="hlink"/>
                </a:solidFill>
              </a:rPr>
              <a:t>2</a:t>
            </a:r>
            <a:r>
              <a:rPr lang="en-US" sz="2800" dirty="0">
                <a:solidFill>
                  <a:schemeClr val="hlink"/>
                </a:solidFill>
              </a:rPr>
              <a:t>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a) Does it “go”? How do you know?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err="1"/>
              <a:t>b</a:t>
            </a:r>
            <a:r>
              <a:rPr lang="en-US" sz="2800" dirty="0"/>
              <a:t>) Is “a” really a yes/no question - what quantity gives the subtle answer?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err="1"/>
              <a:t>c</a:t>
            </a:r>
            <a:r>
              <a:rPr lang="en-US" sz="2800" dirty="0"/>
              <a:t>) Can we use “</a:t>
            </a:r>
            <a:r>
              <a:rPr lang="en-US" sz="2800" dirty="0" err="1"/>
              <a:t>b</a:t>
            </a:r>
            <a:r>
              <a:rPr lang="en-US" sz="2800" dirty="0"/>
              <a:t>” to predict the partial pressure of N</a:t>
            </a:r>
            <a:r>
              <a:rPr lang="en-US" sz="2800" baseline="-25000" dirty="0"/>
              <a:t>2</a:t>
            </a:r>
            <a:r>
              <a:rPr lang="en-US" sz="2800" dirty="0"/>
              <a:t>O? </a:t>
            </a:r>
            <a:br>
              <a:rPr lang="en-US" sz="2800" dirty="0"/>
            </a:br>
            <a:endParaRPr 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err="1"/>
              <a:t>d</a:t>
            </a:r>
            <a:r>
              <a:rPr lang="en-US" sz="2800" dirty="0"/>
              <a:t>) Does it work? (P</a:t>
            </a:r>
            <a:r>
              <a:rPr lang="en-US" sz="2800" baseline="-25000" dirty="0"/>
              <a:t>N2O</a:t>
            </a:r>
            <a:r>
              <a:rPr lang="en-US" sz="2800" dirty="0"/>
              <a:t>(obs) = 3.3 x10</a:t>
            </a:r>
            <a:r>
              <a:rPr lang="en-US" sz="2800" baseline="30000" dirty="0"/>
              <a:t>-7</a:t>
            </a:r>
            <a:r>
              <a:rPr lang="en-US" sz="2800" dirty="0"/>
              <a:t> </a:t>
            </a:r>
            <a:r>
              <a:rPr lang="en-US" sz="2800" dirty="0" err="1"/>
              <a:t>atm</a:t>
            </a:r>
            <a:r>
              <a:rPr lang="en-US" sz="2800" dirty="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609600" y="76200"/>
            <a:ext cx="7772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Symbol" charset="2"/>
                <a:sym typeface="Symbol" charset="2"/>
              </a:rPr>
              <a:t></a:t>
            </a:r>
            <a:r>
              <a:rPr lang="en-US"/>
              <a:t>H</a:t>
            </a:r>
            <a:r>
              <a:rPr lang="en-US" baseline="-25000"/>
              <a:t>f</a:t>
            </a:r>
            <a:r>
              <a:rPr lang="en-US"/>
              <a:t> - </a:t>
            </a:r>
            <a:r>
              <a:rPr lang="en-US" i="1"/>
              <a:t>Energy</a:t>
            </a:r>
            <a:r>
              <a:rPr lang="en-US"/>
              <a:t> relative to Elements ( “–” means lower E)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Symbol" charset="2"/>
                <a:sym typeface="Symbol" charset="2"/>
              </a:rPr>
              <a:t></a:t>
            </a:r>
            <a:r>
              <a:rPr lang="en-US"/>
              <a:t>G</a:t>
            </a:r>
            <a:r>
              <a:rPr lang="en-US" baseline="-25000"/>
              <a:t>f</a:t>
            </a:r>
            <a:r>
              <a:rPr lang="en-US"/>
              <a:t> - </a:t>
            </a:r>
            <a:r>
              <a:rPr lang="en-US" u="sng"/>
              <a:t>Overall</a:t>
            </a:r>
            <a:r>
              <a:rPr lang="en-US"/>
              <a:t> Chemical Stability relative to Elements </a:t>
            </a:r>
          </a:p>
          <a:p>
            <a:pPr>
              <a:spcBef>
                <a:spcPct val="50000"/>
              </a:spcBef>
            </a:pPr>
            <a:r>
              <a:rPr lang="en-US"/>
              <a:t>		(“–” means more stable (or less reactive)).</a:t>
            </a:r>
          </a:p>
        </p:txBody>
      </p:sp>
      <p:pic>
        <p:nvPicPr>
          <p:cNvPr id="9219" name="Picture 6" descr="thermo_data"/>
          <p:cNvPicPr>
            <a:picLocks noChangeAspect="1" noChangeArrowheads="1"/>
          </p:cNvPicPr>
          <p:nvPr/>
        </p:nvPicPr>
        <p:blipFill>
          <a:blip r:embed="rId3">
            <a:lum bright="-20000" contrast="20000"/>
          </a:blip>
          <a:srcRect/>
          <a:stretch>
            <a:fillRect/>
          </a:stretch>
        </p:blipFill>
        <p:spPr bwMode="auto">
          <a:xfrm>
            <a:off x="990600" y="1676400"/>
            <a:ext cx="7086600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/>
              <a:t>Disequilibrium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The planet is not an equilibrium system. An active state of </a:t>
            </a:r>
            <a:r>
              <a:rPr lang="en-US" i="1"/>
              <a:t>Disequilibrium</a:t>
            </a:r>
            <a:r>
              <a:rPr lang="en-US"/>
              <a:t> is maintained by:</a:t>
            </a:r>
          </a:p>
          <a:p>
            <a:pPr eaLnBrk="1" hangingPunct="1">
              <a:buFontTx/>
              <a:buChar char="-"/>
            </a:pPr>
            <a:r>
              <a:rPr lang="en-US">
                <a:solidFill>
                  <a:srgbClr val="FFFF00"/>
                </a:solidFill>
              </a:rPr>
              <a:t>Sunlight</a:t>
            </a:r>
          </a:p>
          <a:p>
            <a:pPr eaLnBrk="1" hangingPunct="1">
              <a:buFontTx/>
              <a:buChar char="-"/>
            </a:pPr>
            <a:r>
              <a:rPr lang="en-US"/>
              <a:t>Biology (</a:t>
            </a:r>
            <a:r>
              <a:rPr lang="en-US">
                <a:solidFill>
                  <a:schemeClr val="hlink"/>
                </a:solidFill>
              </a:rPr>
              <a:t>Microbes, Humans</a:t>
            </a:r>
            <a:r>
              <a:rPr lang="en-US"/>
              <a:t>, Livestock)</a:t>
            </a:r>
          </a:p>
          <a:p>
            <a:pPr eaLnBrk="1" hangingPunct="1">
              <a:buFontTx/>
              <a:buChar char="-"/>
            </a:pPr>
            <a:r>
              <a:rPr lang="en-US"/>
              <a:t>Geological factors (volcanoes)</a:t>
            </a:r>
          </a:p>
          <a:p>
            <a:pPr eaLnBrk="1" hangingPunct="1">
              <a:buFontTx/>
              <a:buChar char="-"/>
            </a:pPr>
            <a:r>
              <a:rPr lang="en-US"/>
              <a:t>Meteorological factors (lightning)</a:t>
            </a:r>
          </a:p>
          <a:p>
            <a:pPr eaLnBrk="1" hangingPunct="1">
              <a:buFontTx/>
              <a:buChar char="-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84225" y="525463"/>
            <a:ext cx="7826375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Summarizing logical questions regarding “trace species”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/>
              <a:t> How much is out there? how do we quantify? 			</a:t>
            </a:r>
            <a:r>
              <a:rPr lang="en-US">
                <a:solidFill>
                  <a:schemeClr val="hlink"/>
                </a:solidFill>
              </a:rPr>
              <a:t>(Concentration Units)</a:t>
            </a:r>
          </a:p>
          <a:p>
            <a:pPr>
              <a:spcBef>
                <a:spcPct val="50000"/>
              </a:spcBef>
            </a:pPr>
            <a:r>
              <a:rPr lang="en-US"/>
              <a:t>- What do they do ?  (</a:t>
            </a:r>
            <a:r>
              <a:rPr lang="en-US">
                <a:solidFill>
                  <a:schemeClr val="hlink"/>
                </a:solidFill>
              </a:rPr>
              <a:t>free radical reaction types)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/>
              <a:t> Why are they out there ? Why disequilibrium?</a:t>
            </a:r>
          </a:p>
          <a:p>
            <a:pPr lvl="1">
              <a:spcBef>
                <a:spcPct val="50000"/>
              </a:spcBef>
            </a:pPr>
            <a:r>
              <a:rPr lang="en-US"/>
              <a:t>	</a:t>
            </a:r>
            <a:r>
              <a:rPr lang="en-US">
                <a:solidFill>
                  <a:schemeClr val="hlink"/>
                </a:solidFill>
              </a:rPr>
              <a:t>(Photochemistry, biology…)</a:t>
            </a:r>
          </a:p>
          <a:p>
            <a:pPr>
              <a:spcBef>
                <a:spcPct val="50000"/>
              </a:spcBef>
            </a:pPr>
            <a:r>
              <a:rPr lang="en-US"/>
              <a:t>- (Still forthcoming) How long do they last ? How to we account for their concentrations? 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chemeClr val="hlink"/>
                </a:solidFill>
              </a:rPr>
              <a:t>(Chemical Kinetics)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515</Words>
  <Application>Microsoft Macintosh PowerPoint</Application>
  <PresentationFormat>On-screen Show (4:3)</PresentationFormat>
  <Paragraphs>63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ＭＳ Ｐゴシック</vt:lpstr>
      <vt:lpstr>Wingdings</vt:lpstr>
      <vt:lpstr>Symbol</vt:lpstr>
      <vt:lpstr>Blank Presentation</vt:lpstr>
      <vt:lpstr>CHEM 304 – 2/1/12</vt:lpstr>
      <vt:lpstr>Slide 2</vt:lpstr>
      <vt:lpstr>Quantifying Concentrations:</vt:lpstr>
      <vt:lpstr>Partial pressures:</vt:lpstr>
      <vt:lpstr>Number Densities: molec/cm3</vt:lpstr>
      <vt:lpstr>Slide 6</vt:lpstr>
      <vt:lpstr>Slide 7</vt:lpstr>
      <vt:lpstr>Disequilibrium</vt:lpstr>
      <vt:lpstr>Slide 9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32</cp:revision>
  <dcterms:created xsi:type="dcterms:W3CDTF">2012-02-01T16:53:55Z</dcterms:created>
  <dcterms:modified xsi:type="dcterms:W3CDTF">2012-02-01T17:30:25Z</dcterms:modified>
</cp:coreProperties>
</file>