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2" r:id="rId4"/>
    <p:sldId id="263" r:id="rId5"/>
    <p:sldId id="260" r:id="rId6"/>
    <p:sldId id="259" r:id="rId7"/>
    <p:sldId id="257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2787"/>
    <p:restoredTop sz="90282" autoAdjust="0"/>
  </p:normalViewPr>
  <p:slideViewPr>
    <p:cSldViewPr>
      <p:cViewPr>
        <p:scale>
          <a:sx n="95" d="100"/>
          <a:sy n="95" d="100"/>
        </p:scale>
        <p:origin x="488" y="-9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6A81F9-26DF-E240-BBE0-7FEBD58017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6B384-9007-D948-8067-724A3218DC8B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6CB2B53-1D92-CF44-8705-087D73F6ED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4CAAA52-CAF1-104B-A415-9AB69F567B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8F666D6-493F-D44B-BABC-5BF0BA5E49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3377CA-7D22-8C4F-B969-07E38BF2D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D2C9668-9F11-4F47-AF56-F34A1D6B4B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8F71F4F-02F1-F542-ABCA-E4DF5B6265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1C8AE2-4E42-154C-ABA2-CE3F0D894B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15F562A-33E9-C24F-9712-3566AAFCF8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93DA0B9-5563-F741-8C09-43118867F4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000B706-BB0A-024E-94CB-DF5ED83157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86A887-11D7-7041-BF3C-F6069076A9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537A21-19A7-0C4F-93BB-E7204CBC868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"/>
            <a:ext cx="7772400" cy="838200"/>
          </a:xfrm>
        </p:spPr>
        <p:txBody>
          <a:bodyPr/>
          <a:lstStyle/>
          <a:p>
            <a:r>
              <a:rPr lang="en-US" sz="3600" dirty="0"/>
              <a:t>CHEM 304</a:t>
            </a:r>
            <a:r>
              <a:rPr lang="en-US" sz="3600" dirty="0" smtClean="0"/>
              <a:t> – </a:t>
            </a:r>
            <a:r>
              <a:rPr lang="en-US" sz="3600" dirty="0"/>
              <a:t>4</a:t>
            </a:r>
            <a:r>
              <a:rPr lang="en-US" sz="3600" dirty="0" smtClean="0"/>
              <a:t>/</a:t>
            </a:r>
            <a:r>
              <a:rPr lang="en-US" sz="3600" dirty="0" smtClean="0"/>
              <a:t>1</a:t>
            </a:r>
            <a:r>
              <a:rPr lang="en-US" sz="3600" dirty="0" smtClean="0"/>
              <a:t>6</a:t>
            </a:r>
            <a:r>
              <a:rPr lang="en-US" sz="3600" dirty="0" smtClean="0"/>
              <a:t>/</a:t>
            </a:r>
            <a:r>
              <a:rPr lang="en-US" sz="3600" dirty="0" smtClean="0"/>
              <a:t>12 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838200"/>
            <a:ext cx="8305800" cy="5410200"/>
          </a:xfrm>
        </p:spPr>
        <p:txBody>
          <a:bodyPr/>
          <a:lstStyle/>
          <a:p>
            <a:pPr marL="407988" indent="-407988" algn="l"/>
            <a:r>
              <a:rPr lang="en-US" dirty="0" smtClean="0"/>
              <a:t>II</a:t>
            </a:r>
            <a:r>
              <a:rPr lang="en-US" dirty="0"/>
              <a:t>. Water </a:t>
            </a:r>
            <a:r>
              <a:rPr lang="en-US" dirty="0" smtClean="0"/>
              <a:t>Chemistry</a:t>
            </a:r>
          </a:p>
          <a:p>
            <a:pPr marL="407988" indent="-407988" algn="l"/>
            <a:r>
              <a:rPr lang="en-US" dirty="0" smtClean="0"/>
              <a:t>		• Finish up solubility …</a:t>
            </a:r>
          </a:p>
          <a:p>
            <a:pPr marL="407988" indent="-407988" algn="l"/>
            <a:r>
              <a:rPr lang="en-US" dirty="0"/>
              <a:t>		•</a:t>
            </a:r>
            <a:r>
              <a:rPr lang="en-US" dirty="0" smtClean="0"/>
              <a:t> Acid/Base </a:t>
            </a:r>
            <a:r>
              <a:rPr lang="en-US" dirty="0" err="1" smtClean="0"/>
              <a:t>Chem</a:t>
            </a:r>
            <a:r>
              <a:rPr lang="en-US" dirty="0" smtClean="0"/>
              <a:t> and solubility:</a:t>
            </a:r>
          </a:p>
          <a:p>
            <a:pPr marL="407988" indent="-407988" algn="l"/>
            <a:r>
              <a:rPr lang="en-US" dirty="0" smtClean="0"/>
              <a:t>			</a:t>
            </a:r>
            <a:r>
              <a:rPr lang="en-US" dirty="0" smtClean="0"/>
              <a:t>“</a:t>
            </a:r>
            <a:r>
              <a:rPr lang="en-US" dirty="0"/>
              <a:t>Inorganic Carbon”</a:t>
            </a:r>
          </a:p>
          <a:p>
            <a:pPr marL="407988" indent="-407988" algn="l"/>
            <a:r>
              <a:rPr lang="en-US" dirty="0"/>
              <a:t>		</a:t>
            </a:r>
            <a:r>
              <a:rPr lang="en-US" dirty="0" smtClean="0"/>
              <a:t>	- 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-2</a:t>
            </a:r>
          </a:p>
          <a:p>
            <a:pPr marL="407988" indent="-407988" algn="l"/>
            <a:r>
              <a:rPr lang="en-US" dirty="0" smtClean="0"/>
              <a:t>			-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&amp; CO</a:t>
            </a:r>
            <a:r>
              <a:rPr lang="en-US" baseline="-25000" dirty="0"/>
              <a:t>3</a:t>
            </a:r>
            <a:r>
              <a:rPr lang="en-US" baseline="30000" dirty="0"/>
              <a:t>-2</a:t>
            </a:r>
            <a:r>
              <a:rPr lang="en-US" dirty="0"/>
              <a:t> together …</a:t>
            </a:r>
          </a:p>
          <a:p>
            <a:pPr marL="407988" indent="-407988" algn="l"/>
            <a:r>
              <a:rPr lang="en-US" dirty="0" smtClean="0"/>
              <a:t> </a:t>
            </a:r>
            <a:r>
              <a:rPr lang="en-US" dirty="0" smtClean="0">
                <a:solidFill>
                  <a:schemeClr val="hlink"/>
                </a:solidFill>
              </a:rPr>
              <a:t>READ</a:t>
            </a:r>
            <a:r>
              <a:rPr lang="en-US" dirty="0">
                <a:solidFill>
                  <a:schemeClr val="hlink"/>
                </a:solidFill>
              </a:rPr>
              <a:t>: Chapter </a:t>
            </a:r>
            <a:r>
              <a:rPr lang="en-US" dirty="0" smtClean="0">
                <a:solidFill>
                  <a:schemeClr val="hlink"/>
                </a:solidFill>
              </a:rPr>
              <a:t>13</a:t>
            </a:r>
            <a:endParaRPr lang="en-US" dirty="0" smtClean="0">
              <a:solidFill>
                <a:schemeClr val="hlink"/>
              </a:solidFill>
            </a:endParaRPr>
          </a:p>
          <a:p>
            <a:pPr marL="407988" indent="-407988" algn="l">
              <a:buFont typeface="Wingdings" charset="2"/>
              <a:buChar char="Ø"/>
            </a:pPr>
            <a:r>
              <a:rPr lang="en-US" dirty="0" smtClean="0">
                <a:solidFill>
                  <a:schemeClr val="hlink"/>
                </a:solidFill>
              </a:rPr>
              <a:t>Script Meetings this week …T/</a:t>
            </a:r>
            <a:r>
              <a:rPr lang="en-US" dirty="0" err="1" smtClean="0">
                <a:solidFill>
                  <a:schemeClr val="hlink"/>
                </a:solidFill>
              </a:rPr>
              <a:t>T</a:t>
            </a:r>
            <a:r>
              <a:rPr lang="en-US" dirty="0" err="1" smtClean="0">
                <a:solidFill>
                  <a:schemeClr val="hlink"/>
                </a:solidFill>
              </a:rPr>
              <a:t>h</a:t>
            </a:r>
            <a:r>
              <a:rPr lang="en-US" dirty="0" smtClean="0">
                <a:solidFill>
                  <a:schemeClr val="hlink"/>
                </a:solidFill>
              </a:rPr>
              <a:t> (?) </a:t>
            </a:r>
          </a:p>
          <a:p>
            <a:pPr marL="407988" indent="-407988" algn="l">
              <a:buFont typeface="Wingdings" charset="2"/>
              <a:buChar char="Ø"/>
            </a:pPr>
            <a:r>
              <a:rPr lang="en-US" dirty="0" smtClean="0">
                <a:solidFill>
                  <a:schemeClr val="hlink"/>
                </a:solidFill>
              </a:rPr>
              <a:t>Dr. J (the sequel) on W.</a:t>
            </a:r>
            <a:endParaRPr lang="en-US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19200"/>
            <a:ext cx="5905500" cy="408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381000"/>
            <a:ext cx="482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Solubility of solids – Qualitative …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7772400" cy="5638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 err="1" smtClean="0"/>
              <a:t>Ksp’s</a:t>
            </a:r>
            <a:r>
              <a:rPr lang="en-US" dirty="0" smtClean="0"/>
              <a:t> of a few Lead Salts are: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sz="2800" dirty="0" smtClean="0"/>
              <a:t>Pb(CO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):   7.4 </a:t>
            </a:r>
            <a:r>
              <a:rPr lang="en-US" sz="2800" dirty="0" err="1" smtClean="0"/>
              <a:t>x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-14</a:t>
            </a:r>
          </a:p>
          <a:p>
            <a:pPr marL="514350" indent="-514350">
              <a:buNone/>
            </a:pPr>
            <a:r>
              <a:rPr lang="en-US" sz="2800" dirty="0" smtClean="0"/>
              <a:t>Pb(OH)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:   1.2 </a:t>
            </a:r>
            <a:r>
              <a:rPr lang="en-US" sz="2800" dirty="0" err="1" smtClean="0"/>
              <a:t>x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-15</a:t>
            </a:r>
          </a:p>
          <a:p>
            <a:pPr marL="514350" indent="-514350">
              <a:buNone/>
            </a:pPr>
            <a:r>
              <a:rPr lang="en-US" sz="2800" dirty="0" smtClean="0"/>
              <a:t>Pb(SO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):   1.6 </a:t>
            </a:r>
            <a:r>
              <a:rPr lang="en-US" sz="2800" dirty="0" err="1" smtClean="0"/>
              <a:t>x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-8</a:t>
            </a:r>
          </a:p>
          <a:p>
            <a:pPr marL="514350" indent="-514350">
              <a:buNone/>
            </a:pPr>
            <a:r>
              <a:rPr lang="en-US" sz="2800" dirty="0" err="1" smtClean="0"/>
              <a:t>Pb(S</a:t>
            </a:r>
            <a:r>
              <a:rPr lang="en-US" sz="2800" dirty="0" smtClean="0"/>
              <a:t>)*:      3.0 </a:t>
            </a:r>
            <a:r>
              <a:rPr lang="en-US" sz="2800" dirty="0" err="1" smtClean="0"/>
              <a:t>x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-28</a:t>
            </a:r>
          </a:p>
          <a:p>
            <a:pPr marL="514350" indent="-514350">
              <a:buNone/>
            </a:pPr>
            <a:endParaRPr lang="en-US" sz="2800" baseline="30000" dirty="0" smtClean="0"/>
          </a:p>
          <a:p>
            <a:pPr marL="514350" indent="-514350">
              <a:buNone/>
            </a:pPr>
            <a:r>
              <a:rPr lang="en-US" sz="2800" dirty="0" smtClean="0"/>
              <a:t>Which of these is most likely to persist, and thus be the comprise a main component of a lead ore?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7772400" cy="5638800"/>
          </a:xfrm>
        </p:spPr>
        <p:txBody>
          <a:bodyPr/>
          <a:lstStyle/>
          <a:p>
            <a:pPr>
              <a:buNone/>
            </a:pPr>
            <a:r>
              <a:rPr lang="en-US" sz="2800" dirty="0" err="1" smtClean="0"/>
              <a:t>Ksp’s</a:t>
            </a:r>
            <a:r>
              <a:rPr lang="en-US" sz="2800" dirty="0" smtClean="0"/>
              <a:t> of Fe(OH)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is 4.0 </a:t>
            </a:r>
            <a:r>
              <a:rPr lang="en-US" sz="2800" dirty="0" err="1" smtClean="0"/>
              <a:t>x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-38.</a:t>
            </a:r>
            <a:r>
              <a:rPr lang="en-US" sz="2800" dirty="0" smtClean="0"/>
              <a:t> what is the concentration of Fe (i.e. [Fe</a:t>
            </a:r>
            <a:r>
              <a:rPr lang="en-US" sz="2800" baseline="30000" dirty="0" smtClean="0"/>
              <a:t>+3</a:t>
            </a:r>
            <a:r>
              <a:rPr lang="en-US" sz="2800" dirty="0" smtClean="0"/>
              <a:t>]) at saturation?</a:t>
            </a:r>
            <a:r>
              <a:rPr lang="en-US" sz="2800" baseline="30000" dirty="0" smtClean="0"/>
              <a:t> </a:t>
            </a:r>
          </a:p>
          <a:p>
            <a:pPr marL="514350" indent="-514350">
              <a:buNone/>
            </a:pPr>
            <a:endParaRPr lang="en-US" sz="2800" baseline="30000" dirty="0" smtClean="0"/>
          </a:p>
          <a:p>
            <a:pPr marL="514350" indent="-514350">
              <a:buAutoNum type="alphaLcParenR"/>
            </a:pPr>
            <a:r>
              <a:rPr lang="en-US" sz="2800" dirty="0" smtClean="0"/>
              <a:t>Ignore acid base chem.</a:t>
            </a:r>
            <a:br>
              <a:rPr lang="en-US" sz="2800" dirty="0" smtClean="0"/>
            </a:br>
            <a:endParaRPr lang="en-US" sz="2800" dirty="0" smtClean="0"/>
          </a:p>
          <a:p>
            <a:pPr marL="514350" indent="-514350">
              <a:buAutoNum type="alphaLcParenR"/>
            </a:pPr>
            <a:r>
              <a:rPr lang="en-US" sz="2800" dirty="0" smtClean="0"/>
              <a:t>Noting that [OH-] = 10</a:t>
            </a:r>
            <a:r>
              <a:rPr lang="en-US" sz="2800" baseline="30000" dirty="0" smtClean="0"/>
              <a:t>-6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bonat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0" y="1143000"/>
            <a:ext cx="4572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O30001"/>
          <p:cNvPicPr>
            <a:picLocks noChangeAspect="1" noChangeArrowheads="1"/>
          </p:cNvPicPr>
          <p:nvPr/>
        </p:nvPicPr>
        <p:blipFill>
          <a:blip r:embed="rId2">
            <a:lum bright="-22000" contrast="24000"/>
          </a:blip>
          <a:srcRect/>
          <a:stretch>
            <a:fillRect/>
          </a:stretch>
        </p:blipFill>
        <p:spPr bwMode="auto">
          <a:xfrm>
            <a:off x="1143000" y="533400"/>
            <a:ext cx="6248400" cy="5583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arbonate0001"/>
          <p:cNvPicPr>
            <a:picLocks noChangeAspect="1" noChangeArrowheads="1"/>
          </p:cNvPicPr>
          <p:nvPr/>
        </p:nvPicPr>
        <p:blipFill>
          <a:blip r:embed="rId2">
            <a:lum bright="-20000" contrast="22000"/>
          </a:blip>
          <a:srcRect/>
          <a:stretch>
            <a:fillRect/>
          </a:stretch>
        </p:blipFill>
        <p:spPr bwMode="auto">
          <a:xfrm>
            <a:off x="457200" y="1600200"/>
            <a:ext cx="8382000" cy="3905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208</Words>
  <Application>Microsoft Macintosh PowerPoint</Application>
  <PresentationFormat>On-screen Show (4:3)</PresentationFormat>
  <Paragraphs>24</Paragraphs>
  <Slides>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 Presentation</vt:lpstr>
      <vt:lpstr>CHEM 304 – 4/16/12 </vt:lpstr>
      <vt:lpstr>Slide 2</vt:lpstr>
      <vt:lpstr>Slide 3</vt:lpstr>
      <vt:lpstr>Slide 4</vt:lpstr>
      <vt:lpstr>Slide 5</vt:lpstr>
      <vt:lpstr>Slide 6</vt:lpstr>
      <vt:lpstr>Slide 7</vt:lpstr>
    </vt:vector>
  </TitlesOfParts>
  <Company>UW-Eau Claire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304 - 1/25/07 </dc:title>
  <cp:lastModifiedBy>Jim Phillips</cp:lastModifiedBy>
  <cp:revision>70</cp:revision>
  <dcterms:created xsi:type="dcterms:W3CDTF">2012-04-16T15:13:00Z</dcterms:created>
  <dcterms:modified xsi:type="dcterms:W3CDTF">2012-04-16T15:43:37Z</dcterms:modified>
</cp:coreProperties>
</file>