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282" autoAdjust="0"/>
  </p:normalViewPr>
  <p:slideViewPr>
    <p:cSldViewPr>
      <p:cViewPr varScale="1">
        <p:scale>
          <a:sx n="84" d="100"/>
          <a:sy n="84" d="100"/>
        </p:scale>
        <p:origin x="-120" y="-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8C31D3-7B5E-4248-9995-6726D909C4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C2E03-BCCB-454F-81B6-CC61584B2703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43B183-6092-F84A-A80A-F381804A7F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5E2EEB-A210-DC45-8B82-7CF438B104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F3DA3B-E049-2C45-A1CA-998E4E2EC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D15201F-FAA6-8443-9C77-DAE4A08B4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55A9B9-2B96-0E4B-8044-81B6916D85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76F1BA-F772-C640-9322-23AFF6CE4A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CDC84A7-94D2-654E-A9BE-648DAA3C7C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FC057D8-646F-7A45-9F03-299A3A7A1F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2DD47C-BCF7-D546-BF56-600A5181A3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75DAD55-C575-6A42-B537-E705DB9D6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E4061A6-587B-804E-98D7-3AA2EF84CF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34551B-F8B7-2E41-8583-8CD06669BDD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"/>
            <a:ext cx="7772400" cy="838200"/>
          </a:xfrm>
        </p:spPr>
        <p:txBody>
          <a:bodyPr/>
          <a:lstStyle/>
          <a:p>
            <a:r>
              <a:rPr lang="en-US" sz="3600" dirty="0"/>
              <a:t>CHEM 304</a:t>
            </a:r>
            <a:r>
              <a:rPr lang="en-US" sz="3600" dirty="0" smtClean="0"/>
              <a:t> – </a:t>
            </a:r>
            <a:r>
              <a:rPr lang="en-US" sz="3600" dirty="0"/>
              <a:t>4</a:t>
            </a:r>
            <a:r>
              <a:rPr lang="en-US" sz="3600" dirty="0" smtClean="0"/>
              <a:t>/</a:t>
            </a:r>
            <a:r>
              <a:rPr lang="en-US" sz="3600" dirty="0" smtClean="0"/>
              <a:t>11</a:t>
            </a:r>
            <a:r>
              <a:rPr lang="en-US" sz="3600" dirty="0" smtClean="0"/>
              <a:t>/12 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838200"/>
            <a:ext cx="8305800" cy="5410200"/>
          </a:xfrm>
        </p:spPr>
        <p:txBody>
          <a:bodyPr/>
          <a:lstStyle/>
          <a:p>
            <a:pPr marL="407988" indent="-407988" algn="l"/>
            <a:r>
              <a:rPr lang="en-US" dirty="0" smtClean="0"/>
              <a:t>III. </a:t>
            </a:r>
            <a:r>
              <a:rPr lang="en-US" dirty="0"/>
              <a:t>Water Chemistry</a:t>
            </a:r>
          </a:p>
          <a:p>
            <a:pPr marL="407988" indent="-407988" algn="l"/>
            <a:r>
              <a:rPr lang="en-US" dirty="0"/>
              <a:t>		• Introductory </a:t>
            </a:r>
            <a:r>
              <a:rPr lang="en-US" dirty="0" smtClean="0"/>
              <a:t>Points</a:t>
            </a:r>
          </a:p>
          <a:p>
            <a:pPr marL="407988" indent="-407988" algn="l"/>
            <a:r>
              <a:rPr lang="en-US" dirty="0" smtClean="0"/>
              <a:t>		• Physical processes: Water Cycle, etc.</a:t>
            </a:r>
          </a:p>
          <a:p>
            <a:pPr marL="407988" indent="-407988" algn="l"/>
            <a:r>
              <a:rPr lang="en-US" dirty="0" smtClean="0"/>
              <a:t>		• Overview of Chemical Processes</a:t>
            </a:r>
          </a:p>
          <a:p>
            <a:pPr marL="407988" indent="-407988" algn="l"/>
            <a:r>
              <a:rPr lang="en-US" dirty="0" smtClean="0"/>
              <a:t>		• Solubility </a:t>
            </a:r>
            <a:r>
              <a:rPr lang="en-US" dirty="0" err="1" smtClean="0"/>
              <a:t>Calcs</a:t>
            </a:r>
            <a:r>
              <a:rPr lang="en-US" dirty="0" smtClean="0"/>
              <a:t>.  </a:t>
            </a:r>
            <a:r>
              <a:rPr lang="en-US" dirty="0" smtClean="0">
                <a:solidFill>
                  <a:schemeClr val="hlink"/>
                </a:solidFill>
              </a:rPr>
              <a:t> </a:t>
            </a:r>
          </a:p>
          <a:p>
            <a:pPr marL="407988" indent="-407988" algn="l"/>
            <a:r>
              <a:rPr lang="en-US" dirty="0" smtClean="0">
                <a:solidFill>
                  <a:schemeClr val="hlink"/>
                </a:solidFill>
              </a:rPr>
              <a:t>READ</a:t>
            </a:r>
            <a:r>
              <a:rPr lang="en-US" dirty="0">
                <a:solidFill>
                  <a:schemeClr val="hlink"/>
                </a:solidFill>
              </a:rPr>
              <a:t>: Chapter 13</a:t>
            </a:r>
            <a:r>
              <a:rPr lang="en-US" dirty="0" smtClean="0">
                <a:solidFill>
                  <a:schemeClr val="hlink"/>
                </a:solidFill>
              </a:rPr>
              <a:t> (</a:t>
            </a:r>
            <a:r>
              <a:rPr lang="en-US" dirty="0">
                <a:solidFill>
                  <a:schemeClr val="hlink"/>
                </a:solidFill>
              </a:rPr>
              <a:t>I </a:t>
            </a:r>
            <a:r>
              <a:rPr lang="en-US" u="sng" dirty="0">
                <a:solidFill>
                  <a:schemeClr val="hlink"/>
                </a:solidFill>
              </a:rPr>
              <a:t>am</a:t>
            </a:r>
            <a:r>
              <a:rPr lang="en-US" dirty="0">
                <a:solidFill>
                  <a:schemeClr val="hlink"/>
                </a:solidFill>
              </a:rPr>
              <a:t> following </a:t>
            </a:r>
            <a:r>
              <a:rPr lang="en-US" dirty="0" smtClean="0">
                <a:solidFill>
                  <a:schemeClr val="hlink"/>
                </a:solidFill>
              </a:rPr>
              <a:t>this).</a:t>
            </a:r>
          </a:p>
          <a:p>
            <a:pPr marL="407988" indent="-407988" algn="l"/>
            <a:r>
              <a:rPr lang="en-US" dirty="0" smtClean="0">
                <a:solidFill>
                  <a:schemeClr val="hlink"/>
                </a:solidFill>
              </a:rPr>
              <a:t>Quiz #5 Average = 27/30 (Nice Job!)</a:t>
            </a:r>
          </a:p>
          <a:p>
            <a:pPr marL="407988" indent="-407988" algn="l"/>
            <a:r>
              <a:rPr lang="en-US" dirty="0" smtClean="0">
                <a:solidFill>
                  <a:schemeClr val="hlink"/>
                </a:solidFill>
              </a:rPr>
              <a:t>EARTH DAY FESTIVAL In Owen Park Tomorrow (Fine Arts = Rain Site)</a:t>
            </a:r>
            <a:endParaRPr lang="en-US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2O_cycle0001"/>
          <p:cNvPicPr>
            <a:picLocks noChangeAspect="1" noChangeArrowheads="1"/>
          </p:cNvPicPr>
          <p:nvPr/>
        </p:nvPicPr>
        <p:blipFill>
          <a:blip r:embed="rId2">
            <a:lum bright="-22000" contrast="26000"/>
          </a:blip>
          <a:srcRect/>
          <a:stretch>
            <a:fillRect/>
          </a:stretch>
        </p:blipFill>
        <p:spPr bwMode="auto">
          <a:xfrm rot="21409155">
            <a:off x="760549" y="1027813"/>
            <a:ext cx="7340600" cy="490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sz="3600"/>
              <a:t>Key questions for Environmental Chemistry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724400"/>
          </a:xfrm>
        </p:spPr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dirty="0">
                <a:solidFill>
                  <a:schemeClr val="hlink"/>
                </a:solidFill>
              </a:rPr>
              <a:t>What is out there?</a:t>
            </a:r>
            <a:r>
              <a:rPr lang="en-US" dirty="0"/>
              <a:t> (i.e. what is the chemical composition of some Earth system, e.g. a lake, clean air, dirty air, etc.)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en-US" dirty="0">
                <a:solidFill>
                  <a:schemeClr val="hlink"/>
                </a:solidFill>
              </a:rPr>
              <a:t>How, Why, and is it changing?</a:t>
            </a:r>
            <a:r>
              <a:rPr lang="en-US" dirty="0"/>
              <a:t> (i.e. what factors led to current composition?, what be be driving changes</a:t>
            </a:r>
            <a:r>
              <a:rPr lang="en-US" dirty="0" smtClean="0"/>
              <a:t>? Local? Global?)</a:t>
            </a:r>
            <a:endParaRPr lang="en-US" dirty="0"/>
          </a:p>
          <a:p>
            <a:pPr marL="609600" indent="-609600" eaLnBrk="1" hangingPunct="1">
              <a:buFontTx/>
              <a:buAutoNum type="arabicParenR"/>
            </a:pPr>
            <a:r>
              <a:rPr lang="en-US" dirty="0">
                <a:solidFill>
                  <a:schemeClr val="hlink"/>
                </a:solidFill>
              </a:rPr>
              <a:t>Is human activity a factor?</a:t>
            </a:r>
            <a:r>
              <a:rPr lang="en-US" dirty="0"/>
              <a:t> (i.e. are we causing #3?)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7724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Gas Solubility: </a:t>
            </a:r>
            <a:r>
              <a:rPr lang="en-US" sz="2800" dirty="0" smtClean="0"/>
              <a:t>The Henry’s Law Constants for </a:t>
            </a:r>
            <a:r>
              <a:rPr lang="en-US" sz="2800" dirty="0" err="1" smtClean="0"/>
              <a:t>Ar</a:t>
            </a:r>
            <a:r>
              <a:rPr lang="en-US" sz="2800" dirty="0" smtClean="0"/>
              <a:t> and 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(at 298K) are 1.4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-3</a:t>
            </a:r>
            <a:r>
              <a:rPr lang="en-US" sz="2800" dirty="0" smtClean="0"/>
              <a:t> and 6.1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-4</a:t>
            </a:r>
            <a:r>
              <a:rPr lang="en-US" sz="2800" dirty="0" smtClean="0"/>
              <a:t>. </a:t>
            </a:r>
          </a:p>
          <a:p>
            <a:pPr>
              <a:buNone/>
            </a:pP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Which has the greater solubility?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Which would have the greatest ambient/saturated concentration? 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5905500" cy="408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381000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Solubility of solids – Qualitative …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772400" cy="5638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Ksp’s</a:t>
            </a:r>
            <a:r>
              <a:rPr lang="en-US" dirty="0" smtClean="0"/>
              <a:t> of a few Lead Salts are: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sz="2800" dirty="0" smtClean="0"/>
              <a:t>Pb(CO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):   7.4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-14</a:t>
            </a:r>
          </a:p>
          <a:p>
            <a:pPr marL="514350" indent="-514350">
              <a:buNone/>
            </a:pPr>
            <a:r>
              <a:rPr lang="en-US" sz="2800" dirty="0" smtClean="0"/>
              <a:t>Pb(OH)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:   1.2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-15</a:t>
            </a:r>
          </a:p>
          <a:p>
            <a:pPr marL="514350" indent="-514350">
              <a:buNone/>
            </a:pPr>
            <a:r>
              <a:rPr lang="en-US" sz="2800" dirty="0" smtClean="0"/>
              <a:t>Pb(SO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):   1.6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-8</a:t>
            </a:r>
          </a:p>
          <a:p>
            <a:pPr marL="514350" indent="-514350">
              <a:buNone/>
            </a:pPr>
            <a:r>
              <a:rPr lang="en-US" sz="2800" dirty="0" err="1" smtClean="0"/>
              <a:t>Pb(S</a:t>
            </a:r>
            <a:r>
              <a:rPr lang="en-US" sz="2800" dirty="0" smtClean="0"/>
              <a:t>)*:      3.0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-28</a:t>
            </a:r>
          </a:p>
          <a:p>
            <a:pPr marL="514350" indent="-514350">
              <a:buNone/>
            </a:pPr>
            <a:endParaRPr lang="en-US" sz="2800" baseline="30000" dirty="0" smtClean="0"/>
          </a:p>
          <a:p>
            <a:pPr marL="514350" indent="-514350">
              <a:buNone/>
            </a:pPr>
            <a:r>
              <a:rPr lang="en-US" sz="2800" dirty="0" smtClean="0"/>
              <a:t>Which of these is most likely to persist, and thus be the comprise a main component of a lead ore?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09600"/>
            <a:ext cx="7772400" cy="5638800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Ksp’s</a:t>
            </a:r>
            <a:r>
              <a:rPr lang="en-US" sz="2800" dirty="0" smtClean="0"/>
              <a:t> of Fe(OH)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is 4.0 </a:t>
            </a:r>
            <a:r>
              <a:rPr lang="en-US" sz="2800" dirty="0" err="1" smtClean="0"/>
              <a:t>x</a:t>
            </a:r>
            <a:r>
              <a:rPr lang="en-US" sz="2800" dirty="0" smtClean="0"/>
              <a:t> 10</a:t>
            </a:r>
            <a:r>
              <a:rPr lang="en-US" sz="2800" baseline="30000" dirty="0" smtClean="0"/>
              <a:t>-38.</a:t>
            </a:r>
            <a:r>
              <a:rPr lang="en-US" sz="2800" dirty="0" smtClean="0"/>
              <a:t> what is the concentration of Fe (i.e. [Fe</a:t>
            </a:r>
            <a:r>
              <a:rPr lang="en-US" sz="2800" baseline="30000" dirty="0" smtClean="0"/>
              <a:t>+3</a:t>
            </a:r>
            <a:r>
              <a:rPr lang="en-US" sz="2800" dirty="0" smtClean="0"/>
              <a:t>]) at saturation?</a:t>
            </a:r>
            <a:r>
              <a:rPr lang="en-US" sz="2800" baseline="30000" dirty="0" smtClean="0"/>
              <a:t> </a:t>
            </a:r>
          </a:p>
          <a:p>
            <a:pPr marL="514350" indent="-514350">
              <a:buNone/>
            </a:pPr>
            <a:endParaRPr lang="en-US" sz="2800" baseline="300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Ignore acid base chem.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AutoNum type="alphaLcParenR"/>
            </a:pPr>
            <a:r>
              <a:rPr lang="en-US" sz="2800" dirty="0" smtClean="0"/>
              <a:t>Noting that [OH-] = 10</a:t>
            </a:r>
            <a:r>
              <a:rPr lang="en-US" sz="2800" baseline="30000" dirty="0" smtClean="0"/>
              <a:t>-</a:t>
            </a:r>
            <a:r>
              <a:rPr lang="en-US" sz="2800" baseline="30000" dirty="0" smtClean="0"/>
              <a:t>6  </a:t>
            </a:r>
            <a:r>
              <a:rPr lang="en-US" sz="2800" dirty="0" smtClean="0"/>
              <a:t>(at pH=8)</a:t>
            </a:r>
            <a:endParaRPr lang="en-US" sz="2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344</Words>
  <Application>Microsoft Macintosh PowerPoint</Application>
  <PresentationFormat>On-screen Show (4:3)</PresentationFormat>
  <Paragraphs>31</Paragraphs>
  <Slides>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CHEM 304 – 4/11/12 </vt:lpstr>
      <vt:lpstr>Slide 2</vt:lpstr>
      <vt:lpstr>Key questions for Environmental Chemistry</vt:lpstr>
      <vt:lpstr>Slide 4</vt:lpstr>
      <vt:lpstr>Slide 5</vt:lpstr>
      <vt:lpstr>Slide 6</vt:lpstr>
      <vt:lpstr>Slide 7</vt:lpstr>
    </vt:vector>
  </TitlesOfParts>
  <Company>UW-Eau Claire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304 - 1/25/07 </dc:title>
  <cp:lastModifiedBy>Jim Phillips</cp:lastModifiedBy>
  <cp:revision>69</cp:revision>
  <dcterms:created xsi:type="dcterms:W3CDTF">2012-04-11T15:58:58Z</dcterms:created>
  <dcterms:modified xsi:type="dcterms:W3CDTF">2012-04-11T16:31:52Z</dcterms:modified>
</cp:coreProperties>
</file>