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Default Extension="tiff" ContentType="image/tiff"/>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23"/>
  </p:notesMasterIdLst>
  <p:sldIdLst>
    <p:sldId id="256" r:id="rId2"/>
    <p:sldId id="326" r:id="rId3"/>
    <p:sldId id="313" r:id="rId4"/>
    <p:sldId id="318" r:id="rId5"/>
    <p:sldId id="317" r:id="rId6"/>
    <p:sldId id="319" r:id="rId7"/>
    <p:sldId id="309" r:id="rId8"/>
    <p:sldId id="315" r:id="rId9"/>
    <p:sldId id="325" r:id="rId10"/>
    <p:sldId id="324" r:id="rId11"/>
    <p:sldId id="327" r:id="rId12"/>
    <p:sldId id="314" r:id="rId13"/>
    <p:sldId id="312" r:id="rId14"/>
    <p:sldId id="321" r:id="rId15"/>
    <p:sldId id="322" r:id="rId16"/>
    <p:sldId id="320" r:id="rId17"/>
    <p:sldId id="323" r:id="rId18"/>
    <p:sldId id="328" r:id="rId19"/>
    <p:sldId id="329" r:id="rId20"/>
    <p:sldId id="330" r:id="rId21"/>
    <p:sldId id="331" r:id="rId2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3C538"/>
    <a:srgbClr val="F3AD03"/>
    <a:srgbClr val="E7A50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313" autoAdjust="0"/>
    <p:restoredTop sz="94660"/>
  </p:normalViewPr>
  <p:slideViewPr>
    <p:cSldViewPr>
      <p:cViewPr>
        <p:scale>
          <a:sx n="75" d="100"/>
          <a:sy n="75" d="100"/>
        </p:scale>
        <p:origin x="-1592" y="-10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07705EF-6011-E249-88A9-EFFEFCCB940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051BFC0C-A940-524A-8E29-4098F6695460}" type="slidenum">
              <a:rPr lang="en-US"/>
              <a:pPr/>
              <a:t>1</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435BBE0-4D32-784E-9341-68F4A12427B0}" type="slidenum">
              <a:rPr lang="en-US"/>
              <a:pPr/>
              <a:t>16</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CDCAF26-0BBA-0143-B232-EF6A5ECCD753}" type="slidenum">
              <a:rPr lang="en-US"/>
              <a:pPr/>
              <a:t>17</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43E3B1-6749-8946-B269-AB78AA7D5700}" type="slidenum">
              <a:rPr lang="en-US"/>
              <a:pPr/>
              <a:t>19</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24C7C4-4BA3-D647-BEBF-EB0F5D3BBD5E}" type="slidenum">
              <a:rPr lang="en-US"/>
              <a:pPr/>
              <a:t>20</a:t>
            </a:fld>
            <a:endParaRPr lang="en-US"/>
          </a:p>
        </p:txBody>
      </p:sp>
      <p:sp>
        <p:nvSpPr>
          <p:cNvPr id="29699" name="Rectangle 1026"/>
          <p:cNvSpPr>
            <a:spLocks noGrp="1" noRot="1" noChangeAspect="1" noChangeArrowheads="1" noTextEdit="1"/>
          </p:cNvSpPr>
          <p:nvPr>
            <p:ph type="sldImg"/>
          </p:nvPr>
        </p:nvSpPr>
        <p:spPr>
          <a:ln/>
        </p:spPr>
      </p:sp>
      <p:sp>
        <p:nvSpPr>
          <p:cNvPr id="29700"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723D5FC-FE74-B348-BA08-F2F107DD1A8D}" type="slidenum">
              <a:rPr lang="en-US"/>
              <a:pPr/>
              <a:t>21</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B15561-F570-854A-B420-BDCBE428CFB4}" type="slidenum">
              <a:rPr lang="en-US"/>
              <a:pPr/>
              <a:t>2</a:t>
            </a:fld>
            <a:endParaRPr lang="en-US"/>
          </a:p>
        </p:txBody>
      </p:sp>
      <p:sp>
        <p:nvSpPr>
          <p:cNvPr id="27650" name="Rectangle 2"/>
          <p:cNvSpPr>
            <a:spLocks noGrp="1" noRot="1" noChangeAspect="1"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After assessing decades of climate data recorded everywhere from the depths of the oceans to tens of miles above Earth’s surface, leading scientists from around the world have reported major advances in our understanding of climate change. Government representatives participate in the line-by-line review and revision of the much shorter </a:t>
            </a:r>
            <a:r>
              <a:rPr lang="en-US" b="1"/>
              <a:t>summary for policymakers</a:t>
            </a:r>
            <a:r>
              <a:rPr lang="en-US"/>
              <a:t>, or </a:t>
            </a:r>
            <a:r>
              <a:rPr lang="en-US" b="1"/>
              <a:t>SPM</a:t>
            </a:r>
            <a:r>
              <a:rPr lang="en-US"/>
              <a:t>, for each technical report. The SPM is written by the working group’s lead authors, reviewed in two stages by technical experts, and finally by government representatives before being accepted at the working group’s plenary session.  </a:t>
            </a:r>
            <a:r>
              <a:rPr lang="en-US" b="1"/>
              <a:t>The SPM released February 2, 2007 was approved by the United States Government.  </a:t>
            </a:r>
            <a:r>
              <a:rPr lang="en-US" i="1"/>
              <a:t>IPCC Climate Change 2007:The Physical Science Basis</a:t>
            </a:r>
            <a:r>
              <a:rPr lang="en-US"/>
              <a:t> available at </a:t>
            </a:r>
            <a:r>
              <a:rPr lang="en-US" i="1"/>
              <a:t>www.ipcc.ch.</a:t>
            </a:r>
            <a:endParaRPr lang="en-US"/>
          </a:p>
          <a:p>
            <a:endParaRPr lang="en-US" b="1"/>
          </a:p>
          <a:p>
            <a:endParaRPr lang="en-US" b="1"/>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24C7C4-4BA3-D647-BEBF-EB0F5D3BBD5E}" type="slidenum">
              <a:rPr lang="en-US"/>
              <a:pPr/>
              <a:t>4</a:t>
            </a:fld>
            <a:endParaRPr lang="en-US"/>
          </a:p>
        </p:txBody>
      </p:sp>
      <p:sp>
        <p:nvSpPr>
          <p:cNvPr id="29699" name="Rectangle 1026"/>
          <p:cNvSpPr>
            <a:spLocks noGrp="1" noRot="1" noChangeAspect="1" noChangeArrowheads="1" noTextEdit="1"/>
          </p:cNvSpPr>
          <p:nvPr>
            <p:ph type="sldImg"/>
          </p:nvPr>
        </p:nvSpPr>
        <p:spPr>
          <a:ln/>
        </p:spPr>
      </p:sp>
      <p:sp>
        <p:nvSpPr>
          <p:cNvPr id="29700"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5E86718-EE5C-3B4B-B7C0-63F23BC2173B}" type="slidenum">
              <a:rPr lang="en-US"/>
              <a:pPr/>
              <a:t>5</a:t>
            </a:fld>
            <a:endParaRPr lang="en-US"/>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435BBE0-4D32-784E-9341-68F4A12427B0}" type="slidenum">
              <a:rPr lang="en-US"/>
              <a:pPr/>
              <a:t>6</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5874EC32-2EAC-B040-9775-4326BA5D444C}" type="slidenum">
              <a:rPr lang="en-US"/>
              <a:pPr/>
              <a:t>8</a:t>
            </a:fld>
            <a:endParaRPr lang="en-US"/>
          </a:p>
        </p:txBody>
      </p:sp>
      <p:sp>
        <p:nvSpPr>
          <p:cNvPr id="21507" name="Rectangle 1026"/>
          <p:cNvSpPr>
            <a:spLocks noGrp="1" noRot="1" noChangeAspect="1" noChangeArrowheads="1" noTextEdit="1"/>
          </p:cNvSpPr>
          <p:nvPr>
            <p:ph type="sldImg"/>
          </p:nvPr>
        </p:nvSpPr>
        <p:spPr>
          <a:ln/>
        </p:spPr>
      </p:sp>
      <p:sp>
        <p:nvSpPr>
          <p:cNvPr id="21508"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43E3B1-6749-8946-B269-AB78AA7D5700}" type="slidenum">
              <a:rPr lang="en-US"/>
              <a:pPr/>
              <a:t>12</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723D5FC-FE74-B348-BA08-F2F107DD1A8D}" type="slidenum">
              <a:rPr lang="en-US"/>
              <a:pPr/>
              <a:t>14</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723D5FC-FE74-B348-BA08-F2F107DD1A8D}" type="slidenum">
              <a:rPr lang="en-US"/>
              <a:pPr/>
              <a:t>15</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7937F1-036E-5D46-9FCC-F354E9D009E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EF12AF-B29D-394C-944F-E382BE2528B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32506C-2A79-6E46-88A9-0E8A9882253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7A9FD5-83F6-804B-BFD3-3E43B5A85E7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6597E7-3928-7C43-9517-8DD09974E95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D2EEA3-9E45-AB46-8EBB-7A3E1861F66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7502B4-EE30-934E-9FFB-2375E68E798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9071D09-865A-B34B-A21C-9DD9D7D1475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875CD98-CAAE-274C-94A6-B106225EF25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0BC575-4E62-4645-85B6-69D35AF6D50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33ACD3-8921-5541-B808-70BAFCA7553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9914B45D-26D1-3946-8E97-07B21A84B62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www.ipcc.ch/publications_and_data/ar4/wg1/en/ch2s2-9.html" TargetMode="External"/><Relationship Id="rId5" Type="http://schemas.openxmlformats.org/officeDocument/2006/relationships/hyperlink" Target="http://www.ipcc.ch/publications_and_data/ar4/wg1/en/ch2s2-9-1.html%23table-2-11"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457200" y="152400"/>
            <a:ext cx="7772400" cy="685800"/>
          </a:xfrm>
        </p:spPr>
        <p:txBody>
          <a:bodyPr/>
          <a:lstStyle/>
          <a:p>
            <a:pPr eaLnBrk="1" hangingPunct="1"/>
            <a:r>
              <a:rPr lang="en-US" sz="3600" dirty="0"/>
              <a:t>CHEM</a:t>
            </a:r>
            <a:r>
              <a:rPr lang="en-US" sz="3600" dirty="0" smtClean="0"/>
              <a:t> </a:t>
            </a:r>
            <a:r>
              <a:rPr lang="en-US" sz="3600" dirty="0" smtClean="0"/>
              <a:t>304</a:t>
            </a:r>
            <a:r>
              <a:rPr lang="en-US" sz="3600" dirty="0" smtClean="0"/>
              <a:t> </a:t>
            </a:r>
            <a:r>
              <a:rPr lang="en-US" sz="3600" dirty="0" smtClean="0"/>
              <a:t>–</a:t>
            </a:r>
            <a:r>
              <a:rPr lang="en-US" sz="3600" dirty="0" smtClean="0"/>
              <a:t> 4/9/</a:t>
            </a:r>
            <a:r>
              <a:rPr lang="en-US" sz="3600" dirty="0" smtClean="0"/>
              <a:t>12 </a:t>
            </a:r>
            <a:endParaRPr lang="en-US" dirty="0"/>
          </a:p>
        </p:txBody>
      </p:sp>
      <p:sp>
        <p:nvSpPr>
          <p:cNvPr id="14339" name="Rectangle 3"/>
          <p:cNvSpPr>
            <a:spLocks noGrp="1" noChangeArrowheads="1"/>
          </p:cNvSpPr>
          <p:nvPr>
            <p:ph type="subTitle" idx="1"/>
          </p:nvPr>
        </p:nvSpPr>
        <p:spPr>
          <a:xfrm>
            <a:off x="304800" y="914400"/>
            <a:ext cx="8534400" cy="5562600"/>
          </a:xfrm>
        </p:spPr>
        <p:txBody>
          <a:bodyPr/>
          <a:lstStyle/>
          <a:p>
            <a:pPr marL="812800" indent="-812800" algn="l" eaLnBrk="1" hangingPunct="1"/>
            <a:r>
              <a:rPr lang="en-US" sz="2800" dirty="0" smtClean="0"/>
              <a:t>I.D </a:t>
            </a:r>
            <a:r>
              <a:rPr lang="en-US" sz="2800" dirty="0" smtClean="0"/>
              <a:t>Synopsis of Climate</a:t>
            </a:r>
          </a:p>
          <a:p>
            <a:pPr marL="812800" indent="-812800" algn="l" eaLnBrk="1" hangingPunct="1">
              <a:buFont typeface="Wingdings" charset="2"/>
              <a:buChar char="Ø"/>
            </a:pPr>
            <a:r>
              <a:rPr lang="en-US" sz="2800" dirty="0" smtClean="0"/>
              <a:t>Highlights of the 2007, IPCC Working Group I “AR4” report.</a:t>
            </a:r>
          </a:p>
          <a:p>
            <a:pPr marL="812800" indent="-812800" algn="l" eaLnBrk="1" hangingPunct="1"/>
            <a:endParaRPr lang="en-US" sz="2800" dirty="0" smtClean="0"/>
          </a:p>
          <a:p>
            <a:pPr marL="812800" indent="-812800" algn="l" eaLnBrk="1" hangingPunct="1"/>
            <a:r>
              <a:rPr lang="en-US" sz="2800" dirty="0" smtClean="0"/>
              <a:t>  </a:t>
            </a:r>
            <a:endParaRPr lang="en-US" sz="2800" dirty="0" smtClean="0">
              <a:solidFill>
                <a:srgbClr val="FFFF00"/>
              </a:solidFill>
            </a:endParaRPr>
          </a:p>
          <a:p>
            <a:pPr marL="812800" indent="-812800" algn="l" eaLnBrk="1" hangingPunct="1"/>
            <a:r>
              <a:rPr lang="en-US" sz="2800" dirty="0" smtClean="0">
                <a:solidFill>
                  <a:srgbClr val="FFFF00"/>
                </a:solidFill>
              </a:rPr>
              <a:t>Quiz #4 (on climate change) Friday – see web page.</a:t>
            </a:r>
          </a:p>
          <a:p>
            <a:pPr marL="812800" indent="-812800" algn="l" eaLnBrk="1" hangingPunct="1"/>
            <a:endParaRPr lang="en-US" sz="2800" dirty="0" smtClean="0">
              <a:solidFill>
                <a:srgbClr val="FFFF00"/>
              </a:solidFill>
            </a:endParaRPr>
          </a:p>
          <a:p>
            <a:pPr marL="812800" indent="-812800" algn="l" eaLnBrk="1" hangingPunct="1"/>
            <a:r>
              <a:rPr lang="en-US" sz="2800" dirty="0" smtClean="0">
                <a:solidFill>
                  <a:srgbClr val="FFFF00"/>
                </a:solidFill>
              </a:rPr>
              <a:t>“Lisa B” – communications consultant will be </a:t>
            </a:r>
            <a:r>
              <a:rPr lang="en-US" sz="2800" smtClean="0">
                <a:solidFill>
                  <a:srgbClr val="FFFF00"/>
                </a:solidFill>
              </a:rPr>
              <a:t>visiting on WEDNESDAY.</a:t>
            </a:r>
            <a:endParaRPr lang="en-US" sz="2800" dirty="0" smtClean="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
            <a:ext cx="7772400" cy="4343400"/>
          </a:xfrm>
        </p:spPr>
        <p:txBody>
          <a:bodyPr/>
          <a:lstStyle/>
          <a:p>
            <a:pPr>
              <a:buNone/>
            </a:pPr>
            <a:r>
              <a:rPr lang="en-US" dirty="0" smtClean="0"/>
              <a:t>And there is more: </a:t>
            </a:r>
          </a:p>
          <a:p>
            <a:pPr>
              <a:buNone/>
            </a:pPr>
            <a:r>
              <a:rPr lang="en-US" dirty="0" smtClean="0"/>
              <a:t> </a:t>
            </a:r>
            <a:endParaRPr lang="en-US" dirty="0"/>
          </a:p>
        </p:txBody>
      </p:sp>
      <p:sp>
        <p:nvSpPr>
          <p:cNvPr id="4" name="TextBox 3"/>
          <p:cNvSpPr txBox="1"/>
          <p:nvPr/>
        </p:nvSpPr>
        <p:spPr>
          <a:xfrm>
            <a:off x="609600" y="1066800"/>
            <a:ext cx="7812205" cy="3046988"/>
          </a:xfrm>
          <a:prstGeom prst="rect">
            <a:avLst/>
          </a:prstGeom>
          <a:solidFill>
            <a:srgbClr val="660066"/>
          </a:solidFill>
        </p:spPr>
        <p:txBody>
          <a:bodyPr wrap="none" rtlCol="0">
            <a:spAutoFit/>
          </a:bodyPr>
          <a:lstStyle/>
          <a:p>
            <a:r>
              <a:rPr lang="en-US" b="1" dirty="0" smtClean="0">
                <a:solidFill>
                  <a:srgbClr val="FFFF00"/>
                </a:solidFill>
              </a:rPr>
              <a:t>At continental, regional and ocean basin scales,</a:t>
            </a:r>
          </a:p>
          <a:p>
            <a:r>
              <a:rPr lang="en-US" b="1" dirty="0" smtClean="0">
                <a:solidFill>
                  <a:srgbClr val="FFFF00"/>
                </a:solidFill>
              </a:rPr>
              <a:t>numerous long-term changes in climate have</a:t>
            </a:r>
          </a:p>
          <a:p>
            <a:r>
              <a:rPr lang="en-US" b="1" dirty="0" smtClean="0">
                <a:solidFill>
                  <a:srgbClr val="FFFF00"/>
                </a:solidFill>
              </a:rPr>
              <a:t>been observed. These include changes in arctic</a:t>
            </a:r>
          </a:p>
          <a:p>
            <a:r>
              <a:rPr lang="en-US" b="1" dirty="0" smtClean="0">
                <a:solidFill>
                  <a:srgbClr val="FFFF00"/>
                </a:solidFill>
              </a:rPr>
              <a:t>temperatures and ice, widespread changes in</a:t>
            </a:r>
          </a:p>
          <a:p>
            <a:r>
              <a:rPr lang="en-US" b="1" dirty="0" smtClean="0">
                <a:solidFill>
                  <a:srgbClr val="FFFF00"/>
                </a:solidFill>
              </a:rPr>
              <a:t>precipitation amounts, ocean salinity, wind patterns</a:t>
            </a:r>
          </a:p>
          <a:p>
            <a:r>
              <a:rPr lang="en-US" b="1" dirty="0" smtClean="0">
                <a:solidFill>
                  <a:srgbClr val="FFFF00"/>
                </a:solidFill>
              </a:rPr>
              <a:t>and aspects of extreme weather including droughts,</a:t>
            </a:r>
          </a:p>
          <a:p>
            <a:r>
              <a:rPr lang="en-US" b="1" dirty="0" smtClean="0">
                <a:solidFill>
                  <a:srgbClr val="FFFF00"/>
                </a:solidFill>
              </a:rPr>
              <a:t>heavy precipitation, heat waves and the intensity of</a:t>
            </a:r>
          </a:p>
          <a:p>
            <a:r>
              <a:rPr lang="en-US" b="1" dirty="0" smtClean="0">
                <a:solidFill>
                  <a:srgbClr val="FFFF00"/>
                </a:solidFill>
              </a:rPr>
              <a:t>tropical cyclones.10 {3.2, 3.3, 3.4, 3.5, 3.6, 5.2}</a:t>
            </a:r>
            <a:endParaRPr lang="en-US" dirty="0">
              <a:solidFill>
                <a:srgbClr val="FFFF00"/>
              </a:solidFill>
            </a:endParaRPr>
          </a:p>
        </p:txBody>
      </p:sp>
      <p:sp>
        <p:nvSpPr>
          <p:cNvPr id="5" name="TextBox 4"/>
          <p:cNvSpPr txBox="1"/>
          <p:nvPr/>
        </p:nvSpPr>
        <p:spPr>
          <a:xfrm>
            <a:off x="762000" y="1471910"/>
            <a:ext cx="6542277" cy="4462760"/>
          </a:xfrm>
          <a:prstGeom prst="rect">
            <a:avLst/>
          </a:prstGeom>
          <a:solidFill>
            <a:srgbClr val="660066"/>
          </a:solidFill>
        </p:spPr>
        <p:txBody>
          <a:bodyPr wrap="none" rtlCol="0">
            <a:spAutoFit/>
          </a:bodyPr>
          <a:lstStyle/>
          <a:p>
            <a:r>
              <a:rPr lang="en-US" sz="2000" i="1" dirty="0" smtClean="0"/>
              <a:t>• </a:t>
            </a:r>
            <a:r>
              <a:rPr lang="en-US" sz="2000" dirty="0" smtClean="0"/>
              <a:t>Average arctic temperatures increased at almost twice</a:t>
            </a:r>
          </a:p>
          <a:p>
            <a:r>
              <a:rPr lang="en-US" sz="2000" dirty="0" smtClean="0"/>
              <a:t>the global average rate in the past 100 years.</a:t>
            </a:r>
          </a:p>
          <a:p>
            <a:endParaRPr lang="en-US" sz="2000" i="1" dirty="0" smtClean="0"/>
          </a:p>
          <a:p>
            <a:r>
              <a:rPr lang="en-US" sz="2000" i="1" dirty="0" smtClean="0"/>
              <a:t>• </a:t>
            </a:r>
            <a:r>
              <a:rPr lang="en-US" sz="2000" dirty="0" smtClean="0"/>
              <a:t>Satellite data since 1978 show that annual average</a:t>
            </a:r>
          </a:p>
          <a:p>
            <a:r>
              <a:rPr lang="en-US" sz="2000" dirty="0" smtClean="0"/>
              <a:t>arctic sea ice extent has shrunk by 2.7 [2.1 to 3.3]%</a:t>
            </a:r>
          </a:p>
          <a:p>
            <a:r>
              <a:rPr lang="en-US" sz="2000" dirty="0" smtClean="0"/>
              <a:t>per decade, with larger decreases in summer of 7.4 [5.0</a:t>
            </a:r>
          </a:p>
          <a:p>
            <a:r>
              <a:rPr lang="en-US" sz="2000" dirty="0" smtClean="0"/>
              <a:t>to 9.8]% per decade</a:t>
            </a:r>
          </a:p>
          <a:p>
            <a:endParaRPr lang="en-US" sz="2000" dirty="0" smtClean="0"/>
          </a:p>
          <a:p>
            <a:r>
              <a:rPr lang="en-US" sz="2000" dirty="0" smtClean="0"/>
              <a:t>• Temperatures at the top of the permafrost layer have</a:t>
            </a:r>
          </a:p>
          <a:p>
            <a:r>
              <a:rPr lang="en-US" sz="2000" dirty="0" smtClean="0"/>
              <a:t>generally increased since the 1980s in the Arctic (by</a:t>
            </a:r>
          </a:p>
          <a:p>
            <a:r>
              <a:rPr lang="en-US" sz="2000" dirty="0" smtClean="0"/>
              <a:t>up to 3°C). The maximum area covered by seasonally</a:t>
            </a:r>
          </a:p>
          <a:p>
            <a:r>
              <a:rPr lang="en-US" sz="2000" dirty="0" smtClean="0"/>
              <a:t>frozen ground has decreased by about 7% in the</a:t>
            </a:r>
          </a:p>
          <a:p>
            <a:r>
              <a:rPr lang="en-US" sz="2000" dirty="0" smtClean="0"/>
              <a:t>Northern Hemisphere since 1900, with a decrease in</a:t>
            </a:r>
          </a:p>
          <a:p>
            <a:r>
              <a:rPr lang="en-US" sz="2000" dirty="0" smtClean="0"/>
              <a:t>spring of up to 15%.</a:t>
            </a:r>
            <a:endParaRPr lang="en-US" sz="2000" dirty="0"/>
          </a:p>
        </p:txBody>
      </p:sp>
      <p:sp>
        <p:nvSpPr>
          <p:cNvPr id="6" name="TextBox 5"/>
          <p:cNvSpPr txBox="1"/>
          <p:nvPr/>
        </p:nvSpPr>
        <p:spPr>
          <a:xfrm>
            <a:off x="1143000" y="873979"/>
            <a:ext cx="6860221" cy="5755421"/>
          </a:xfrm>
          <a:prstGeom prst="rect">
            <a:avLst/>
          </a:prstGeom>
          <a:solidFill>
            <a:srgbClr val="660066"/>
          </a:solidFill>
        </p:spPr>
        <p:txBody>
          <a:bodyPr wrap="none" rtlCol="0">
            <a:spAutoFit/>
          </a:bodyPr>
          <a:lstStyle/>
          <a:p>
            <a:r>
              <a:rPr lang="en-US" sz="2000" dirty="0" smtClean="0"/>
              <a:t>• Long-term trends from 1900 to 2005 have been observed</a:t>
            </a:r>
          </a:p>
          <a:p>
            <a:r>
              <a:rPr lang="en-US" sz="2000" dirty="0" smtClean="0"/>
              <a:t>in precipitation amount over many large regions.11</a:t>
            </a:r>
          </a:p>
          <a:p>
            <a:r>
              <a:rPr lang="en-US" sz="2000" dirty="0" smtClean="0"/>
              <a:t>Significantly increased precipitation has been observed</a:t>
            </a:r>
          </a:p>
          <a:p>
            <a:r>
              <a:rPr lang="en-US" sz="2000" dirty="0" smtClean="0"/>
              <a:t>in eastern parts of North and South America, northern</a:t>
            </a:r>
          </a:p>
          <a:p>
            <a:r>
              <a:rPr lang="en-US" sz="2000" dirty="0" smtClean="0"/>
              <a:t>Europe and northern and central Asia. Drying has been</a:t>
            </a:r>
          </a:p>
          <a:p>
            <a:r>
              <a:rPr lang="en-US" sz="2000" dirty="0" smtClean="0"/>
              <a:t>observed in the Sahel, the Mediterranean, southern</a:t>
            </a:r>
          </a:p>
          <a:p>
            <a:r>
              <a:rPr lang="en-US" sz="2000" dirty="0" smtClean="0"/>
              <a:t>Africa and parts of southern Asia.</a:t>
            </a:r>
          </a:p>
          <a:p>
            <a:endParaRPr lang="en-US" sz="2000" dirty="0" smtClean="0"/>
          </a:p>
          <a:p>
            <a:r>
              <a:rPr lang="en-US" sz="2000" dirty="0" smtClean="0"/>
              <a:t>• … increased salinity in low latitude waters.</a:t>
            </a:r>
          </a:p>
          <a:p>
            <a:endParaRPr lang="en-US" sz="2000" dirty="0" smtClean="0"/>
          </a:p>
          <a:p>
            <a:r>
              <a:rPr lang="en-US" sz="2000" dirty="0" smtClean="0"/>
              <a:t>• Mid-latitude westerly winds have strengthened in both</a:t>
            </a:r>
          </a:p>
          <a:p>
            <a:r>
              <a:rPr lang="en-US" sz="2000" dirty="0" smtClean="0"/>
              <a:t>hemispheres since the 1960s</a:t>
            </a:r>
          </a:p>
          <a:p>
            <a:r>
              <a:rPr lang="en-US" sz="2000" dirty="0" smtClean="0"/>
              <a:t>• More intense and longer droughts have been observed</a:t>
            </a:r>
          </a:p>
          <a:p>
            <a:r>
              <a:rPr lang="en-US" sz="2000" dirty="0" smtClean="0"/>
              <a:t>over wider areas since the 1970s, particularly in the</a:t>
            </a:r>
          </a:p>
          <a:p>
            <a:r>
              <a:rPr lang="en-US" sz="2000" dirty="0" smtClean="0"/>
              <a:t>tropics and subtropics…</a:t>
            </a:r>
          </a:p>
          <a:p>
            <a:endParaRPr lang="en-US" sz="2000" dirty="0" smtClean="0"/>
          </a:p>
          <a:p>
            <a:r>
              <a:rPr lang="en-US" sz="2000" dirty="0" smtClean="0"/>
              <a:t>• The frequency of heavy precipitation events has</a:t>
            </a:r>
          </a:p>
          <a:p>
            <a:r>
              <a:rPr lang="en-US" sz="2000" dirty="0" smtClean="0"/>
              <a:t>increased over most land areas</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xit" presetSubtype="32" fill="hold" grpId="0" nodeType="clickEffect">
                                  <p:stCondLst>
                                    <p:cond delay="0"/>
                                  </p:stCondLst>
                                  <p:childTnLst>
                                    <p:anim calcmode="lin" valueType="num">
                                      <p:cBhvr>
                                        <p:cTn id="14" dur="500"/>
                                        <p:tgtEl>
                                          <p:spTgt spid="4"/>
                                        </p:tgtEl>
                                        <p:attrNameLst>
                                          <p:attrName>ppt_w</p:attrName>
                                        </p:attrNameLst>
                                      </p:cBhvr>
                                      <p:tavLst>
                                        <p:tav tm="0">
                                          <p:val>
                                            <p:strVal val="ppt_w"/>
                                          </p:val>
                                        </p:tav>
                                        <p:tav tm="100000">
                                          <p:val>
                                            <p:fltVal val="0"/>
                                          </p:val>
                                        </p:tav>
                                      </p:tavLst>
                                    </p:anim>
                                    <p:anim calcmode="lin" valueType="num">
                                      <p:cBhvr>
                                        <p:cTn id="15" dur="500"/>
                                        <p:tgtEl>
                                          <p:spTgt spid="4"/>
                                        </p:tgtEl>
                                        <p:attrNameLst>
                                          <p:attrName>ppt_h</p:attrName>
                                        </p:attrNameLst>
                                      </p:cBhvr>
                                      <p:tavLst>
                                        <p:tav tm="0">
                                          <p:val>
                                            <p:strVal val="ppt_h"/>
                                          </p:val>
                                        </p:tav>
                                        <p:tav tm="100000">
                                          <p:val>
                                            <p:fltVal val="0"/>
                                          </p:val>
                                        </p:tav>
                                      </p:tavLst>
                                    </p:anim>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type="lt">
                                    <p:tmAbs val="0"/>
                                  </p:iterate>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iterate type="lt">
                                    <p:tmPct val="0"/>
                                  </p:iterate>
                                  <p:childTnLst>
                                    <p:animEffect transition="out" filter="fade">
                                      <p:cBhvr>
                                        <p:cTn id="24" dur="2000"/>
                                        <p:tgtEl>
                                          <p:spTgt spid="5"/>
                                        </p:tgtEl>
                                      </p:cBhvr>
                                    </p:animEffect>
                                    <p:set>
                                      <p:cBhvr>
                                        <p:cTn id="25" dur="1" fill="hold">
                                          <p:stCondLst>
                                            <p:cond delay="19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iterate type="lt">
                                    <p:tmAbs val="0"/>
                                  </p:iterate>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iterate type="lt">
                                    <p:tmPct val="0"/>
                                  </p:iterate>
                                  <p:childTnLst>
                                    <p:animEffect transition="out" filter="fade">
                                      <p:cBhvr>
                                        <p:cTn id="33" dur="2000"/>
                                        <p:tgtEl>
                                          <p:spTgt spid="6"/>
                                        </p:tgtEl>
                                      </p:cBhvr>
                                    </p:animEffect>
                                    <p:set>
                                      <p:cBhvr>
                                        <p:cTn id="34"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7772400" cy="4343400"/>
          </a:xfrm>
        </p:spPr>
        <p:txBody>
          <a:bodyPr/>
          <a:lstStyle/>
          <a:p>
            <a:pPr>
              <a:buNone/>
            </a:pPr>
            <a:r>
              <a:rPr lang="en-US" dirty="0" smtClean="0"/>
              <a:t>3) A </a:t>
            </a:r>
            <a:r>
              <a:rPr lang="en-US" dirty="0" err="1" smtClean="0"/>
              <a:t>Palaeoclimactic</a:t>
            </a:r>
            <a:r>
              <a:rPr lang="en-US" dirty="0" smtClean="0"/>
              <a:t> perspective</a:t>
            </a:r>
          </a:p>
          <a:p>
            <a:pPr>
              <a:buNone/>
            </a:pPr>
            <a:endParaRPr lang="en-US" dirty="0" smtClean="0"/>
          </a:p>
          <a:p>
            <a:pPr>
              <a:buNone/>
            </a:pPr>
            <a:r>
              <a:rPr lang="en-US" dirty="0" smtClean="0"/>
              <a:t> </a:t>
            </a:r>
            <a:endParaRPr lang="en-US" dirty="0"/>
          </a:p>
        </p:txBody>
      </p:sp>
      <p:sp>
        <p:nvSpPr>
          <p:cNvPr id="4" name="TextBox 3"/>
          <p:cNvSpPr txBox="1"/>
          <p:nvPr/>
        </p:nvSpPr>
        <p:spPr>
          <a:xfrm>
            <a:off x="457200" y="1828800"/>
            <a:ext cx="8119681" cy="2677656"/>
          </a:xfrm>
          <a:prstGeom prst="rect">
            <a:avLst/>
          </a:prstGeom>
          <a:solidFill>
            <a:srgbClr val="660066"/>
          </a:solidFill>
        </p:spPr>
        <p:txBody>
          <a:bodyPr wrap="none" rtlCol="0">
            <a:spAutoFit/>
          </a:bodyPr>
          <a:lstStyle/>
          <a:p>
            <a:r>
              <a:rPr lang="en-US" b="1" dirty="0" err="1" smtClean="0">
                <a:solidFill>
                  <a:srgbClr val="FFFF00"/>
                </a:solidFill>
              </a:rPr>
              <a:t>Palaeoclimatic</a:t>
            </a:r>
            <a:r>
              <a:rPr lang="en-US" b="1" dirty="0" smtClean="0">
                <a:solidFill>
                  <a:srgbClr val="FFFF00"/>
                </a:solidFill>
              </a:rPr>
              <a:t> information supports the interpretation</a:t>
            </a:r>
          </a:p>
          <a:p>
            <a:r>
              <a:rPr lang="en-US" b="1" dirty="0" smtClean="0">
                <a:solidFill>
                  <a:srgbClr val="FFFF00"/>
                </a:solidFill>
              </a:rPr>
              <a:t>that the warmth of the last half century</a:t>
            </a:r>
          </a:p>
          <a:p>
            <a:r>
              <a:rPr lang="en-US" b="1" dirty="0" smtClean="0">
                <a:solidFill>
                  <a:srgbClr val="FFFF00"/>
                </a:solidFill>
              </a:rPr>
              <a:t>is unusual in at least the previous 1,300 years.</a:t>
            </a:r>
          </a:p>
          <a:p>
            <a:r>
              <a:rPr lang="en-US" b="1" dirty="0" smtClean="0">
                <a:solidFill>
                  <a:srgbClr val="FFFF00"/>
                </a:solidFill>
              </a:rPr>
              <a:t>The last time the polar regions were significantly</a:t>
            </a:r>
          </a:p>
          <a:p>
            <a:r>
              <a:rPr lang="en-US" b="1" dirty="0" smtClean="0">
                <a:solidFill>
                  <a:srgbClr val="FFFF00"/>
                </a:solidFill>
              </a:rPr>
              <a:t>warmer than present for an extended period (about</a:t>
            </a:r>
          </a:p>
          <a:p>
            <a:r>
              <a:rPr lang="en-US" b="1" dirty="0" smtClean="0">
                <a:solidFill>
                  <a:srgbClr val="FFFF00"/>
                </a:solidFill>
              </a:rPr>
              <a:t>125,000 years ago), reductions in polar ice volume</a:t>
            </a:r>
          </a:p>
          <a:p>
            <a:r>
              <a:rPr lang="en-US" b="1" dirty="0" smtClean="0">
                <a:solidFill>
                  <a:srgbClr val="FFFF00"/>
                </a:solidFill>
              </a:rPr>
              <a:t>led to 4 to 6 </a:t>
            </a:r>
            <a:r>
              <a:rPr lang="en-US" b="1" dirty="0" err="1" smtClean="0">
                <a:solidFill>
                  <a:srgbClr val="FFFF00"/>
                </a:solidFill>
              </a:rPr>
              <a:t>m</a:t>
            </a:r>
            <a:r>
              <a:rPr lang="en-US" b="1" dirty="0" smtClean="0">
                <a:solidFill>
                  <a:srgbClr val="FFFF00"/>
                </a:solidFill>
              </a:rPr>
              <a:t> of sea level rise. {6.4, 6.6}</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xit" presetSubtype="32" fill="hold" grpId="0" nodeType="clickEffect">
                                  <p:stCondLst>
                                    <p:cond delay="0"/>
                                  </p:stCondLst>
                                  <p:childTnLst>
                                    <p:anim calcmode="lin" valueType="num">
                                      <p:cBhvr>
                                        <p:cTn id="14" dur="500"/>
                                        <p:tgtEl>
                                          <p:spTgt spid="4"/>
                                        </p:tgtEl>
                                        <p:attrNameLst>
                                          <p:attrName>ppt_w</p:attrName>
                                        </p:attrNameLst>
                                      </p:cBhvr>
                                      <p:tavLst>
                                        <p:tav tm="0">
                                          <p:val>
                                            <p:strVal val="ppt_w"/>
                                          </p:val>
                                        </p:tav>
                                        <p:tav tm="100000">
                                          <p:val>
                                            <p:fltVal val="0"/>
                                          </p:val>
                                        </p:tav>
                                      </p:tavLst>
                                    </p:anim>
                                    <p:anim calcmode="lin" valueType="num">
                                      <p:cBhvr>
                                        <p:cTn id="15" dur="500"/>
                                        <p:tgtEl>
                                          <p:spTgt spid="4"/>
                                        </p:tgtEl>
                                        <p:attrNameLst>
                                          <p:attrName>ppt_h</p:attrName>
                                        </p:attrNameLst>
                                      </p:cBhvr>
                                      <p:tavLst>
                                        <p:tav tm="0">
                                          <p:val>
                                            <p:strVal val="ppt_h"/>
                                          </p:val>
                                        </p:tav>
                                        <p:tav tm="100000">
                                          <p:val>
                                            <p:fltVal val="0"/>
                                          </p:val>
                                        </p:tav>
                                      </p:tavLst>
                                    </p:anim>
                                    <p:set>
                                      <p:cBhvr>
                                        <p:cTn id="1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5" name="Picture 12" descr="globalT"/>
          <p:cNvPicPr>
            <a:picLocks noChangeAspect="1" noChangeArrowheads="1"/>
          </p:cNvPicPr>
          <p:nvPr/>
        </p:nvPicPr>
        <p:blipFill>
          <a:blip r:embed="rId3"/>
          <a:srcRect/>
          <a:stretch>
            <a:fillRect/>
          </a:stretch>
        </p:blipFill>
        <p:spPr bwMode="auto">
          <a:xfrm>
            <a:off x="838200" y="1066800"/>
            <a:ext cx="7239000" cy="5429250"/>
          </a:xfrm>
          <a:prstGeom prst="rect">
            <a:avLst/>
          </a:prstGeom>
          <a:noFill/>
          <a:ln w="9525">
            <a:noFill/>
            <a:miter lim="800000"/>
            <a:headEnd/>
            <a:tailEnd/>
          </a:ln>
        </p:spPr>
      </p:pic>
      <p:sp>
        <p:nvSpPr>
          <p:cNvPr id="4" name="TextBox 3"/>
          <p:cNvSpPr txBox="1"/>
          <p:nvPr/>
        </p:nvSpPr>
        <p:spPr>
          <a:xfrm>
            <a:off x="1600200" y="457200"/>
            <a:ext cx="5179272" cy="461665"/>
          </a:xfrm>
          <a:prstGeom prst="rect">
            <a:avLst/>
          </a:prstGeom>
          <a:noFill/>
        </p:spPr>
        <p:txBody>
          <a:bodyPr wrap="none" rtlCol="0">
            <a:spAutoFit/>
          </a:bodyPr>
          <a:lstStyle/>
          <a:p>
            <a:r>
              <a:rPr lang="en-US" dirty="0" smtClean="0"/>
              <a:t>The notorious “Hockey Stick” Graph</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7772400" cy="4343400"/>
          </a:xfrm>
        </p:spPr>
        <p:txBody>
          <a:bodyPr/>
          <a:lstStyle/>
          <a:p>
            <a:pPr>
              <a:buNone/>
            </a:pPr>
            <a:r>
              <a:rPr lang="en-US" dirty="0" smtClean="0"/>
              <a:t>3) Understanding and Attributing Climate Change:</a:t>
            </a:r>
          </a:p>
          <a:p>
            <a:pPr>
              <a:buNone/>
            </a:pPr>
            <a:endParaRPr lang="en-US" dirty="0" smtClean="0"/>
          </a:p>
          <a:p>
            <a:pPr>
              <a:buNone/>
            </a:pPr>
            <a:endParaRPr lang="en-US" dirty="0" smtClean="0"/>
          </a:p>
          <a:p>
            <a:pPr>
              <a:buNone/>
            </a:pPr>
            <a:endParaRPr lang="en-US" dirty="0" smtClean="0"/>
          </a:p>
          <a:p>
            <a:pPr>
              <a:buNone/>
            </a:pPr>
            <a:r>
              <a:rPr lang="en-US" dirty="0" smtClean="0"/>
              <a:t> </a:t>
            </a:r>
            <a:endParaRPr lang="en-US" dirty="0"/>
          </a:p>
        </p:txBody>
      </p:sp>
      <p:pic>
        <p:nvPicPr>
          <p:cNvPr id="5" name="Picture 4"/>
          <p:cNvPicPr>
            <a:picLocks noChangeAspect="1"/>
          </p:cNvPicPr>
          <p:nvPr/>
        </p:nvPicPr>
        <p:blipFill>
          <a:blip r:embed="rId2"/>
          <a:stretch>
            <a:fillRect/>
          </a:stretch>
        </p:blipFill>
        <p:spPr>
          <a:xfrm>
            <a:off x="2590800" y="1219200"/>
            <a:ext cx="6273800" cy="5207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nodeType="clickEffect">
                                  <p:stCondLst>
                                    <p:cond delay="0"/>
                                  </p:stCondLst>
                                  <p:childTnLst>
                                    <p:animEffect transition="out" filter="fade">
                                      <p:cBhvr>
                                        <p:cTn id="12" dur="1000"/>
                                        <p:tgtEl>
                                          <p:spTgt spid="5"/>
                                        </p:tgtEl>
                                      </p:cBhvr>
                                    </p:animEffect>
                                    <p:anim calcmode="lin" valueType="num">
                                      <p:cBhvr>
                                        <p:cTn id="13" dur="1000"/>
                                        <p:tgtEl>
                                          <p:spTgt spid="5"/>
                                        </p:tgtEl>
                                        <p:attrNameLst>
                                          <p:attrName>ppt_x</p:attrName>
                                        </p:attrNameLst>
                                      </p:cBhvr>
                                      <p:tavLst>
                                        <p:tav tm="0">
                                          <p:val>
                                            <p:strVal val="ppt_x"/>
                                          </p:val>
                                        </p:tav>
                                        <p:tav tm="100000">
                                          <p:val>
                                            <p:strVal val="ppt_x"/>
                                          </p:val>
                                        </p:tav>
                                      </p:tavLst>
                                    </p:anim>
                                    <p:anim calcmode="lin" valueType="num">
                                      <p:cBhvr>
                                        <p:cTn id="14" dur="1000"/>
                                        <p:tgtEl>
                                          <p:spTgt spid="5"/>
                                        </p:tgtEl>
                                        <p:attrNameLst>
                                          <p:attrName>ppt_y</p:attrName>
                                        </p:attrNameLst>
                                      </p:cBhvr>
                                      <p:tavLst>
                                        <p:tav tm="0">
                                          <p:val>
                                            <p:strVal val="ppt_y"/>
                                          </p:val>
                                        </p:tav>
                                        <p:tav tm="100000">
                                          <p:val>
                                            <p:strVal val="ppt_y+.1"/>
                                          </p:val>
                                        </p:tav>
                                      </p:tavLst>
                                    </p:anim>
                                    <p:set>
                                      <p:cBhvr>
                                        <p:cTn id="15"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152400" y="285750"/>
            <a:ext cx="8684388" cy="1077218"/>
          </a:xfrm>
          <a:prstGeom prst="rect">
            <a:avLst/>
          </a:prstGeom>
          <a:noFill/>
          <a:ln w="9525">
            <a:noFill/>
            <a:miter lim="800000"/>
            <a:headEnd/>
            <a:tailEnd/>
          </a:ln>
        </p:spPr>
        <p:txBody>
          <a:bodyPr wrap="none">
            <a:prstTxWarp prst="textNoShape">
              <a:avLst/>
            </a:prstTxWarp>
            <a:spAutoFit/>
          </a:bodyPr>
          <a:lstStyle/>
          <a:p>
            <a:pPr>
              <a:defRPr/>
            </a:pPr>
            <a:r>
              <a:rPr lang="en-US" sz="3200" dirty="0" smtClean="0">
                <a:solidFill>
                  <a:schemeClr val="folHlink"/>
                </a:solidFill>
              </a:rPr>
              <a:t>IPCC </a:t>
            </a:r>
            <a:r>
              <a:rPr lang="en-US" sz="3200" b="1" u="sng" dirty="0" smtClean="0">
                <a:solidFill>
                  <a:schemeClr val="folHlink"/>
                </a:solidFill>
              </a:rPr>
              <a:t>2001</a:t>
            </a:r>
            <a:r>
              <a:rPr lang="en-US" sz="3200" dirty="0" smtClean="0">
                <a:solidFill>
                  <a:schemeClr val="folHlink"/>
                </a:solidFill>
              </a:rPr>
              <a:t>: Models </a:t>
            </a:r>
            <a:r>
              <a:rPr lang="en-US" sz="3200" dirty="0">
                <a:solidFill>
                  <a:schemeClr val="folHlink"/>
                </a:solidFill>
              </a:rPr>
              <a:t>can reproduce Global </a:t>
            </a:r>
            <a:br>
              <a:rPr lang="en-US" sz="3200" dirty="0">
                <a:solidFill>
                  <a:schemeClr val="folHlink"/>
                </a:solidFill>
              </a:rPr>
            </a:br>
            <a:r>
              <a:rPr lang="en-US" sz="3200" dirty="0">
                <a:solidFill>
                  <a:schemeClr val="folHlink"/>
                </a:solidFill>
              </a:rPr>
              <a:t>T trends - ONLY if </a:t>
            </a:r>
            <a:r>
              <a:rPr lang="en-US" sz="3200" b="1" u="sng" dirty="0">
                <a:solidFill>
                  <a:schemeClr val="folHlink"/>
                </a:solidFill>
                <a:effectLst>
                  <a:outerShdw blurRad="38100" dist="38100" dir="2700000" algn="tl">
                    <a:srgbClr val="000000"/>
                  </a:outerShdw>
                </a:effectLst>
              </a:rPr>
              <a:t>human</a:t>
            </a:r>
            <a:r>
              <a:rPr lang="en-US" sz="3200" dirty="0">
                <a:solidFill>
                  <a:schemeClr val="folHlink"/>
                </a:solidFill>
              </a:rPr>
              <a:t> effects are included.</a:t>
            </a:r>
          </a:p>
        </p:txBody>
      </p:sp>
      <p:pic>
        <p:nvPicPr>
          <p:cNvPr id="49155" name="Picture 9" descr="models"/>
          <p:cNvPicPr>
            <a:picLocks noChangeAspect="1" noChangeArrowheads="1"/>
          </p:cNvPicPr>
          <p:nvPr/>
        </p:nvPicPr>
        <p:blipFill>
          <a:blip r:embed="rId3"/>
          <a:srcRect/>
          <a:stretch>
            <a:fillRect/>
          </a:stretch>
        </p:blipFill>
        <p:spPr bwMode="auto">
          <a:xfrm>
            <a:off x="533400" y="1600200"/>
            <a:ext cx="4303713" cy="5105400"/>
          </a:xfrm>
          <a:prstGeom prst="rect">
            <a:avLst/>
          </a:prstGeom>
          <a:noFill/>
          <a:ln w="9525">
            <a:noFill/>
            <a:miter lim="800000"/>
            <a:headEnd/>
            <a:tailEnd/>
          </a:ln>
        </p:spPr>
      </p:pic>
      <p:sp>
        <p:nvSpPr>
          <p:cNvPr id="19475" name="Text Box 19"/>
          <p:cNvSpPr txBox="1">
            <a:spLocks noChangeArrowheads="1"/>
          </p:cNvSpPr>
          <p:nvPr/>
        </p:nvSpPr>
        <p:spPr bwMode="auto">
          <a:xfrm>
            <a:off x="5105400" y="2012950"/>
            <a:ext cx="3886200" cy="1187450"/>
          </a:xfrm>
          <a:prstGeom prst="rect">
            <a:avLst/>
          </a:prstGeom>
          <a:noFill/>
          <a:ln w="9525">
            <a:noFill/>
            <a:miter lim="800000"/>
            <a:headEnd/>
            <a:tailEnd/>
          </a:ln>
        </p:spPr>
        <p:txBody>
          <a:bodyPr>
            <a:prstTxWarp prst="textNoShape">
              <a:avLst/>
            </a:prstTxWarp>
            <a:spAutoFit/>
          </a:bodyPr>
          <a:lstStyle/>
          <a:p>
            <a:pPr>
              <a:spcBef>
                <a:spcPct val="50000"/>
              </a:spcBef>
              <a:defRPr/>
            </a:pPr>
            <a:r>
              <a:rPr lang="en-US"/>
              <a:t>&lt;— Global Temperature as modeled    </a:t>
            </a:r>
            <a:r>
              <a:rPr lang="en-US" u="sng">
                <a:solidFill>
                  <a:schemeClr val="folHlink"/>
                </a:solidFill>
                <a:effectLst>
                  <a:outerShdw blurRad="38100" dist="38100" dir="2700000" algn="tl">
                    <a:srgbClr val="000000"/>
                  </a:outerShdw>
                </a:effectLst>
              </a:rPr>
              <a:t>WITH</a:t>
            </a:r>
            <a:r>
              <a:rPr lang="en-US"/>
              <a:t> Anthropogenic Factors</a:t>
            </a:r>
          </a:p>
        </p:txBody>
      </p:sp>
      <p:sp>
        <p:nvSpPr>
          <p:cNvPr id="19476" name="Text Box 20"/>
          <p:cNvSpPr txBox="1">
            <a:spLocks noChangeArrowheads="1"/>
          </p:cNvSpPr>
          <p:nvPr/>
        </p:nvSpPr>
        <p:spPr bwMode="auto">
          <a:xfrm>
            <a:off x="5105400" y="4451350"/>
            <a:ext cx="3886200" cy="1187450"/>
          </a:xfrm>
          <a:prstGeom prst="rect">
            <a:avLst/>
          </a:prstGeom>
          <a:noFill/>
          <a:ln w="9525">
            <a:noFill/>
            <a:miter lim="800000"/>
            <a:headEnd/>
            <a:tailEnd/>
          </a:ln>
        </p:spPr>
        <p:txBody>
          <a:bodyPr>
            <a:prstTxWarp prst="textNoShape">
              <a:avLst/>
            </a:prstTxWarp>
            <a:spAutoFit/>
          </a:bodyPr>
          <a:lstStyle/>
          <a:p>
            <a:pPr>
              <a:spcBef>
                <a:spcPct val="50000"/>
              </a:spcBef>
              <a:defRPr/>
            </a:pPr>
            <a:r>
              <a:rPr lang="en-US"/>
              <a:t>&lt;— Global Temperature as modeled    </a:t>
            </a:r>
            <a:r>
              <a:rPr lang="en-US" u="sng">
                <a:solidFill>
                  <a:schemeClr val="folHlink"/>
                </a:solidFill>
                <a:effectLst>
                  <a:outerShdw blurRad="38100" dist="38100" dir="2700000" algn="tl">
                    <a:srgbClr val="000000"/>
                  </a:outerShdw>
                </a:effectLst>
              </a:rPr>
              <a:t>WITHOUT</a:t>
            </a:r>
            <a:r>
              <a:rPr lang="en-US"/>
              <a:t> Anthropogenic Factors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152400" y="285750"/>
            <a:ext cx="8305800" cy="1077218"/>
          </a:xfrm>
          <a:prstGeom prst="rect">
            <a:avLst/>
          </a:prstGeom>
          <a:noFill/>
          <a:ln w="9525">
            <a:noFill/>
            <a:miter lim="800000"/>
            <a:headEnd/>
            <a:tailEnd/>
          </a:ln>
        </p:spPr>
        <p:txBody>
          <a:bodyPr wrap="square">
            <a:prstTxWarp prst="textNoShape">
              <a:avLst/>
            </a:prstTxWarp>
            <a:spAutoFit/>
          </a:bodyPr>
          <a:lstStyle/>
          <a:p>
            <a:pPr>
              <a:defRPr/>
            </a:pPr>
            <a:r>
              <a:rPr lang="en-US" sz="3200" dirty="0" smtClean="0">
                <a:solidFill>
                  <a:schemeClr val="folHlink"/>
                </a:solidFill>
              </a:rPr>
              <a:t>2007 – much more sophistication … </a:t>
            </a:r>
            <a:br>
              <a:rPr lang="en-US" sz="3200" dirty="0" smtClean="0">
                <a:solidFill>
                  <a:schemeClr val="folHlink"/>
                </a:solidFill>
              </a:rPr>
            </a:br>
            <a:r>
              <a:rPr lang="en-US" sz="3200" dirty="0" smtClean="0">
                <a:solidFill>
                  <a:schemeClr val="folHlink"/>
                </a:solidFill>
              </a:rPr>
              <a:t>		SAME ANSWER </a:t>
            </a:r>
          </a:p>
        </p:txBody>
      </p:sp>
      <p:sp>
        <p:nvSpPr>
          <p:cNvPr id="19475" name="Text Box 19"/>
          <p:cNvSpPr txBox="1">
            <a:spLocks noChangeArrowheads="1"/>
          </p:cNvSpPr>
          <p:nvPr/>
        </p:nvSpPr>
        <p:spPr bwMode="auto">
          <a:xfrm>
            <a:off x="6248400" y="3810000"/>
            <a:ext cx="2209800" cy="1200328"/>
          </a:xfrm>
          <a:prstGeom prst="rect">
            <a:avLst/>
          </a:prstGeom>
          <a:noFill/>
          <a:ln w="9525">
            <a:noFill/>
            <a:miter lim="800000"/>
            <a:headEnd/>
            <a:tailEnd/>
          </a:ln>
        </p:spPr>
        <p:txBody>
          <a:bodyPr wrap="square">
            <a:prstTxWarp prst="textNoShape">
              <a:avLst/>
            </a:prstTxWarp>
            <a:spAutoFit/>
          </a:bodyPr>
          <a:lstStyle/>
          <a:p>
            <a:pPr>
              <a:spcBef>
                <a:spcPct val="50000"/>
              </a:spcBef>
              <a:defRPr/>
            </a:pPr>
            <a:r>
              <a:rPr lang="en-US" dirty="0" smtClean="0">
                <a:solidFill>
                  <a:srgbClr val="FF4BF7"/>
                </a:solidFill>
              </a:rPr>
              <a:t>Pink</a:t>
            </a:r>
            <a:r>
              <a:rPr lang="en-US" dirty="0" smtClean="0"/>
              <a:t> is </a:t>
            </a:r>
            <a:r>
              <a:rPr lang="en-US" u="sng" dirty="0" smtClean="0">
                <a:solidFill>
                  <a:schemeClr val="folHlink"/>
                </a:solidFill>
                <a:effectLst>
                  <a:outerShdw blurRad="38100" dist="38100" dir="2700000" algn="tl">
                    <a:srgbClr val="000000"/>
                  </a:outerShdw>
                </a:effectLst>
              </a:rPr>
              <a:t>WITH</a:t>
            </a:r>
            <a:r>
              <a:rPr lang="en-US" dirty="0" smtClean="0"/>
              <a:t> </a:t>
            </a:r>
            <a:r>
              <a:rPr lang="en-US" dirty="0"/>
              <a:t>Anthropogenic Factors</a:t>
            </a:r>
          </a:p>
        </p:txBody>
      </p:sp>
      <p:sp>
        <p:nvSpPr>
          <p:cNvPr id="19476" name="Text Box 20"/>
          <p:cNvSpPr txBox="1">
            <a:spLocks noChangeArrowheads="1"/>
          </p:cNvSpPr>
          <p:nvPr/>
        </p:nvSpPr>
        <p:spPr bwMode="auto">
          <a:xfrm>
            <a:off x="6096000" y="5334000"/>
            <a:ext cx="2895600" cy="1200328"/>
          </a:xfrm>
          <a:prstGeom prst="rect">
            <a:avLst/>
          </a:prstGeom>
          <a:noFill/>
          <a:ln w="9525">
            <a:noFill/>
            <a:miter lim="800000"/>
            <a:headEnd/>
            <a:tailEnd/>
          </a:ln>
        </p:spPr>
        <p:txBody>
          <a:bodyPr wrap="square">
            <a:prstTxWarp prst="textNoShape">
              <a:avLst/>
            </a:prstTxWarp>
            <a:spAutoFit/>
          </a:bodyPr>
          <a:lstStyle/>
          <a:p>
            <a:pPr>
              <a:spcBef>
                <a:spcPct val="50000"/>
              </a:spcBef>
              <a:defRPr/>
            </a:pPr>
            <a:r>
              <a:rPr lang="en-US" dirty="0" smtClean="0">
                <a:solidFill>
                  <a:srgbClr val="0000FF"/>
                </a:solidFill>
              </a:rPr>
              <a:t>Blue</a:t>
            </a:r>
            <a:r>
              <a:rPr lang="en-US" dirty="0" smtClean="0"/>
              <a:t> is </a:t>
            </a:r>
            <a:r>
              <a:rPr lang="en-US" u="sng" dirty="0" smtClean="0">
                <a:solidFill>
                  <a:schemeClr val="folHlink"/>
                </a:solidFill>
                <a:effectLst>
                  <a:outerShdw blurRad="38100" dist="38100" dir="2700000" algn="tl">
                    <a:srgbClr val="000000"/>
                  </a:outerShdw>
                </a:effectLst>
              </a:rPr>
              <a:t>WITHOUT</a:t>
            </a:r>
            <a:r>
              <a:rPr lang="en-US" dirty="0" smtClean="0"/>
              <a:t> </a:t>
            </a:r>
            <a:r>
              <a:rPr lang="en-US" dirty="0"/>
              <a:t>Anthropogenic Factors</a:t>
            </a:r>
          </a:p>
        </p:txBody>
      </p:sp>
      <p:pic>
        <p:nvPicPr>
          <p:cNvPr id="6" name="Picture 5" descr="models.tif"/>
          <p:cNvPicPr>
            <a:picLocks noChangeAspect="1"/>
          </p:cNvPicPr>
          <p:nvPr/>
        </p:nvPicPr>
        <p:blipFill>
          <a:blip r:embed="rId3"/>
          <a:stretch>
            <a:fillRect/>
          </a:stretch>
        </p:blipFill>
        <p:spPr>
          <a:xfrm>
            <a:off x="228600" y="1524000"/>
            <a:ext cx="5681662" cy="4843088"/>
          </a:xfrm>
          <a:prstGeom prst="rect">
            <a:avLst/>
          </a:prstGeom>
        </p:spPr>
      </p:pic>
      <p:cxnSp>
        <p:nvCxnSpPr>
          <p:cNvPr id="8" name="Straight Arrow Connector 7"/>
          <p:cNvCxnSpPr/>
          <p:nvPr/>
        </p:nvCxnSpPr>
        <p:spPr bwMode="auto">
          <a:xfrm rot="5400000">
            <a:off x="5295900" y="4152900"/>
            <a:ext cx="1066800" cy="9906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0" name="Straight Arrow Connector 9"/>
          <p:cNvCxnSpPr/>
          <p:nvPr/>
        </p:nvCxnSpPr>
        <p:spPr bwMode="auto">
          <a:xfrm rot="10800000">
            <a:off x="5410200" y="5410200"/>
            <a:ext cx="762000" cy="1524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427163" y="228600"/>
            <a:ext cx="6192837" cy="579438"/>
          </a:xfrm>
          <a:prstGeom prst="rect">
            <a:avLst/>
          </a:prstGeom>
          <a:noFill/>
          <a:ln w="9525">
            <a:noFill/>
            <a:miter lim="800000"/>
            <a:headEnd/>
            <a:tailEnd/>
          </a:ln>
        </p:spPr>
        <p:txBody>
          <a:bodyPr wrap="none">
            <a:prstTxWarp prst="textNoShape">
              <a:avLst/>
            </a:prstTxWarp>
            <a:spAutoFit/>
          </a:bodyPr>
          <a:lstStyle/>
          <a:p>
            <a:r>
              <a:rPr lang="en-US" sz="3200">
                <a:solidFill>
                  <a:schemeClr val="folHlink"/>
                </a:solidFill>
              </a:rPr>
              <a:t>Models + Observations = Causes</a:t>
            </a:r>
          </a:p>
        </p:txBody>
      </p:sp>
      <p:pic>
        <p:nvPicPr>
          <p:cNvPr id="51203" name="Picture 3" descr="IPCC_factors"/>
          <p:cNvPicPr>
            <a:picLocks noChangeAspect="1" noChangeArrowheads="1"/>
          </p:cNvPicPr>
          <p:nvPr/>
        </p:nvPicPr>
        <p:blipFill>
          <a:blip r:embed="rId3"/>
          <a:srcRect/>
          <a:stretch>
            <a:fillRect/>
          </a:stretch>
        </p:blipFill>
        <p:spPr bwMode="auto">
          <a:xfrm>
            <a:off x="533400" y="914400"/>
            <a:ext cx="7924800" cy="5503863"/>
          </a:xfrm>
          <a:prstGeom prst="rect">
            <a:avLst/>
          </a:prstGeom>
          <a:noFill/>
          <a:ln w="9525">
            <a:noFill/>
            <a:miter lim="800000"/>
            <a:headEnd/>
            <a:tailEnd/>
          </a:ln>
        </p:spPr>
      </p:pic>
      <p:sp>
        <p:nvSpPr>
          <p:cNvPr id="21508" name="Text Box 4"/>
          <p:cNvSpPr txBox="1">
            <a:spLocks noChangeArrowheads="1"/>
          </p:cNvSpPr>
          <p:nvPr/>
        </p:nvSpPr>
        <p:spPr bwMode="auto">
          <a:xfrm>
            <a:off x="762000" y="2286000"/>
            <a:ext cx="7391400" cy="3124200"/>
          </a:xfrm>
          <a:prstGeom prst="rect">
            <a:avLst/>
          </a:prstGeom>
          <a:solidFill>
            <a:schemeClr val="accent1"/>
          </a:solidFill>
          <a:ln w="9525">
            <a:noFill/>
            <a:miter lim="800000"/>
            <a:headEnd/>
            <a:tailEnd/>
          </a:ln>
        </p:spPr>
        <p:txBody>
          <a:bodyPr>
            <a:prstTxWarp prst="textNoShape">
              <a:avLst/>
            </a:prstTxWarp>
            <a:spAutoFit/>
          </a:bodyPr>
          <a:lstStyle/>
          <a:p>
            <a:pPr marL="457200" indent="-457200">
              <a:lnSpc>
                <a:spcPct val="80000"/>
              </a:lnSpc>
              <a:spcBef>
                <a:spcPct val="50000"/>
              </a:spcBef>
              <a:defRPr/>
            </a:pPr>
            <a:r>
              <a:rPr lang="en-US" sz="2800">
                <a:solidFill>
                  <a:schemeClr val="folHlink"/>
                </a:solidFill>
              </a:rPr>
              <a:t>Key Points: </a:t>
            </a:r>
          </a:p>
          <a:p>
            <a:pPr marL="457200" indent="-457200">
              <a:lnSpc>
                <a:spcPct val="80000"/>
              </a:lnSpc>
              <a:spcBef>
                <a:spcPct val="50000"/>
              </a:spcBef>
              <a:buFont typeface="Arial" charset="0"/>
              <a:buAutoNum type="arabicParenR"/>
              <a:defRPr/>
            </a:pPr>
            <a:r>
              <a:rPr lang="en-US" sz="2800">
                <a:solidFill>
                  <a:schemeClr val="folHlink"/>
                </a:solidFill>
              </a:rPr>
              <a:t>CO</a:t>
            </a:r>
            <a:r>
              <a:rPr lang="en-US" sz="2800" baseline="-25000">
                <a:solidFill>
                  <a:schemeClr val="folHlink"/>
                </a:solidFill>
              </a:rPr>
              <a:t>2</a:t>
            </a:r>
            <a:r>
              <a:rPr lang="en-US" sz="2800">
                <a:solidFill>
                  <a:schemeClr val="folHlink"/>
                </a:solidFill>
              </a:rPr>
              <a:t> and other GHG’s are by far the dominant factor </a:t>
            </a:r>
          </a:p>
          <a:p>
            <a:pPr marL="457200" indent="-457200">
              <a:lnSpc>
                <a:spcPct val="80000"/>
              </a:lnSpc>
              <a:spcBef>
                <a:spcPct val="50000"/>
              </a:spcBef>
              <a:buFont typeface="Arial" charset="0"/>
              <a:buAutoNum type="arabicParenR"/>
              <a:defRPr/>
            </a:pPr>
            <a:r>
              <a:rPr lang="en-US" sz="2800">
                <a:solidFill>
                  <a:schemeClr val="folHlink"/>
                </a:solidFill>
                <a:effectLst>
                  <a:outerShdw blurRad="38100" dist="38100" dir="2700000" algn="tl">
                    <a:srgbClr val="000000"/>
                  </a:outerShdw>
                </a:effectLst>
              </a:rPr>
              <a:t>No existing model can reproduce the recent global temperature trends using strictly natural factors</a:t>
            </a:r>
          </a:p>
          <a:p>
            <a:pPr marL="457200" indent="-457200">
              <a:lnSpc>
                <a:spcPct val="80000"/>
              </a:lnSpc>
              <a:spcBef>
                <a:spcPct val="50000"/>
              </a:spcBef>
              <a:buFont typeface="Arial" charset="0"/>
              <a:buNone/>
              <a:defRPr/>
            </a:pPr>
            <a:r>
              <a:rPr lang="en-US" sz="2800" i="1">
                <a:solidFill>
                  <a:schemeClr val="folHlink"/>
                </a:solidFill>
                <a:effectLst>
                  <a:outerShdw blurRad="38100" dist="38100" dir="2700000" algn="tl">
                    <a:srgbClr val="000000"/>
                  </a:outerShdw>
                </a:effectLst>
              </a:rPr>
              <a:t>This is how we know …  </a:t>
            </a:r>
            <a:endParaRPr lang="en-US" sz="2800">
              <a:solidFill>
                <a:schemeClr val="fo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 to="" calcmode="lin" valueType="num">
                                      <p:cBhvr>
                                        <p:cTn id="7" dur="1" fill="hold"/>
                                        <p:tgtEl>
                                          <p:spTgt spid="2150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228600" y="285750"/>
            <a:ext cx="3819074" cy="584776"/>
          </a:xfrm>
          <a:prstGeom prst="rect">
            <a:avLst/>
          </a:prstGeom>
          <a:noFill/>
          <a:ln w="9525">
            <a:noFill/>
            <a:miter lim="800000"/>
            <a:headEnd/>
            <a:tailEnd/>
          </a:ln>
        </p:spPr>
        <p:txBody>
          <a:bodyPr wrap="none">
            <a:prstTxWarp prst="textNoShape">
              <a:avLst/>
            </a:prstTxWarp>
            <a:spAutoFit/>
          </a:bodyPr>
          <a:lstStyle/>
          <a:p>
            <a:r>
              <a:rPr lang="en-US" sz="3200" dirty="0" smtClean="0">
                <a:solidFill>
                  <a:schemeClr val="folHlink"/>
                </a:solidFill>
              </a:rPr>
              <a:t>Future </a:t>
            </a:r>
            <a:r>
              <a:rPr lang="en-US" sz="3200" dirty="0">
                <a:solidFill>
                  <a:schemeClr val="folHlink"/>
                </a:solidFill>
              </a:rPr>
              <a:t>T predictions</a:t>
            </a:r>
          </a:p>
        </p:txBody>
      </p:sp>
      <p:pic>
        <p:nvPicPr>
          <p:cNvPr id="7" name="Picture 6"/>
          <p:cNvPicPr>
            <a:picLocks noChangeAspect="1"/>
          </p:cNvPicPr>
          <p:nvPr/>
        </p:nvPicPr>
        <p:blipFill>
          <a:blip r:embed="rId3"/>
          <a:stretch>
            <a:fillRect/>
          </a:stretch>
        </p:blipFill>
        <p:spPr>
          <a:xfrm>
            <a:off x="381000" y="1066800"/>
            <a:ext cx="7010400" cy="5340350"/>
          </a:xfrm>
          <a:prstGeom prst="rect">
            <a:avLst/>
          </a:prstGeom>
        </p:spPr>
      </p:pic>
      <p:sp>
        <p:nvSpPr>
          <p:cNvPr id="9" name="TextBox 8"/>
          <p:cNvSpPr txBox="1"/>
          <p:nvPr/>
        </p:nvSpPr>
        <p:spPr>
          <a:xfrm>
            <a:off x="609600" y="1828800"/>
            <a:ext cx="7897064" cy="3477875"/>
          </a:xfrm>
          <a:prstGeom prst="rect">
            <a:avLst/>
          </a:prstGeom>
          <a:solidFill>
            <a:srgbClr val="660066"/>
          </a:solidFill>
        </p:spPr>
        <p:txBody>
          <a:bodyPr wrap="none" rtlCol="0">
            <a:spAutoFit/>
          </a:bodyPr>
          <a:lstStyle/>
          <a:p>
            <a:r>
              <a:rPr lang="en-US" sz="2000" i="1" dirty="0" smtClean="0"/>
              <a:t>About the “Scenarios”:</a:t>
            </a:r>
          </a:p>
          <a:p>
            <a:endParaRPr lang="en-US" sz="2000" i="1" dirty="0" smtClean="0"/>
          </a:p>
          <a:p>
            <a:r>
              <a:rPr lang="en-US" sz="2000" dirty="0" smtClean="0"/>
              <a:t>A1 – rapid global economic growth – converging per capita incomes</a:t>
            </a:r>
            <a:br>
              <a:rPr lang="en-US" sz="2000" dirty="0" smtClean="0"/>
            </a:br>
            <a:r>
              <a:rPr lang="en-US" sz="2000" dirty="0" smtClean="0"/>
              <a:t>         (F = fossil fuel, T= renewable, B = balanced)</a:t>
            </a:r>
          </a:p>
          <a:p>
            <a:endParaRPr lang="en-US" sz="2000" dirty="0" smtClean="0"/>
          </a:p>
          <a:p>
            <a:r>
              <a:rPr lang="en-US" sz="2000" dirty="0" smtClean="0"/>
              <a:t>A2 – rapid growth, but more regionalized, less homogenized.</a:t>
            </a:r>
          </a:p>
          <a:p>
            <a:endParaRPr lang="en-US" sz="2000" dirty="0" smtClean="0"/>
          </a:p>
          <a:p>
            <a:r>
              <a:rPr lang="en-US" sz="2000" dirty="0" smtClean="0"/>
              <a:t>B1: Convergent world with more emphasis on global solutions </a:t>
            </a:r>
            <a:br>
              <a:rPr lang="en-US" sz="2000" dirty="0" smtClean="0"/>
            </a:br>
            <a:r>
              <a:rPr lang="en-US" sz="2000" dirty="0" smtClean="0"/>
              <a:t>to economic inequality and environmental substantiality…  </a:t>
            </a:r>
          </a:p>
          <a:p>
            <a:endParaRPr lang="en-US" sz="2000" dirty="0" smtClean="0"/>
          </a:p>
          <a:p>
            <a:r>
              <a:rPr lang="en-US" sz="2000" dirty="0" smtClean="0"/>
              <a:t>B2: regionalized/</a:t>
            </a:r>
            <a:r>
              <a:rPr lang="en-US" sz="2000" smtClean="0"/>
              <a:t>localized version </a:t>
            </a:r>
            <a:r>
              <a:rPr lang="en-US" sz="2000" dirty="0" smtClean="0"/>
              <a:t>of B1</a:t>
            </a:r>
            <a:endParaRPr lang="en-US" sz="2000" dirty="0"/>
          </a:p>
        </p:txBody>
      </p:sp>
      <p:sp>
        <p:nvSpPr>
          <p:cNvPr id="10" name="TextBox 9"/>
          <p:cNvSpPr txBox="1"/>
          <p:nvPr/>
        </p:nvSpPr>
        <p:spPr>
          <a:xfrm>
            <a:off x="1676400" y="3429000"/>
            <a:ext cx="6629400" cy="461665"/>
          </a:xfrm>
          <a:prstGeom prst="rect">
            <a:avLst/>
          </a:prstGeom>
          <a:solidFill>
            <a:srgbClr val="CCFFCC"/>
          </a:solidFill>
        </p:spPr>
        <p:txBody>
          <a:bodyPr wrap="square" rtlCol="0">
            <a:spAutoFit/>
          </a:bodyPr>
          <a:lstStyle/>
          <a:p>
            <a:r>
              <a:rPr lang="en-US" dirty="0" smtClean="0">
                <a:solidFill>
                  <a:srgbClr val="008000"/>
                </a:solidFill>
              </a:rPr>
              <a:t>BTW: “Sustainability means this line is flat!</a:t>
            </a:r>
            <a:endParaRPr lang="en-US" dirty="0">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iterate type="lt">
                                    <p:tmPct val="0"/>
                                  </p:iterate>
                                  <p:childTnLst>
                                    <p:animEffect transition="out" filter="fade">
                                      <p:cBhvr>
                                        <p:cTn id="10" dur="2000"/>
                                        <p:tgtEl>
                                          <p:spTgt spid="9"/>
                                        </p:tgtEl>
                                      </p:cBhvr>
                                    </p:animEffect>
                                    <p:set>
                                      <p:cBhvr>
                                        <p:cTn id="11" dur="1" fill="hold">
                                          <p:stCondLst>
                                            <p:cond delay="1999"/>
                                          </p:stCondLst>
                                        </p:cTn>
                                        <p:tgtEl>
                                          <p:spTgt spid="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lide(fromBottom)">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7772400" cy="4343400"/>
          </a:xfrm>
        </p:spPr>
        <p:txBody>
          <a:bodyPr/>
          <a:lstStyle/>
          <a:p>
            <a:r>
              <a:rPr lang="en-US" dirty="0" smtClean="0"/>
              <a:t>For </a:t>
            </a:r>
            <a:r>
              <a:rPr lang="en-US" dirty="0" smtClean="0">
                <a:solidFill>
                  <a:srgbClr val="FFFF00"/>
                </a:solidFill>
              </a:rPr>
              <a:t>anthropogenic climate change</a:t>
            </a:r>
            <a:r>
              <a:rPr lang="en-US" dirty="0" smtClean="0"/>
              <a:t> to be “plausible”:</a:t>
            </a:r>
          </a:p>
          <a:p>
            <a:pPr>
              <a:buNone/>
            </a:pPr>
            <a:r>
              <a:rPr lang="en-US" dirty="0" smtClean="0"/>
              <a:t>1) T must be increasing.</a:t>
            </a:r>
          </a:p>
          <a:p>
            <a:pPr>
              <a:buNone/>
            </a:pPr>
            <a:r>
              <a:rPr lang="en-US" dirty="0" smtClean="0"/>
              <a:t>2) Humans must be causing changes in climate “forcing agents” (e.g. </a:t>
            </a:r>
            <a:r>
              <a:rPr lang="en-US" dirty="0" err="1" smtClean="0"/>
              <a:t>GHG’s</a:t>
            </a:r>
            <a:r>
              <a:rPr lang="en-US" dirty="0" smtClean="0"/>
              <a:t>).</a:t>
            </a:r>
          </a:p>
          <a:p>
            <a:pPr>
              <a:buNone/>
            </a:pPr>
            <a:r>
              <a:rPr lang="en-US" dirty="0" smtClean="0"/>
              <a:t>3) Must be some evidence for a “mechanistic relationship.</a:t>
            </a:r>
          </a:p>
          <a:p>
            <a:pPr>
              <a:buNone/>
            </a:pP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5" name="Picture 12" descr="globalT"/>
          <p:cNvPicPr>
            <a:picLocks noChangeAspect="1" noChangeArrowheads="1"/>
          </p:cNvPicPr>
          <p:nvPr/>
        </p:nvPicPr>
        <p:blipFill>
          <a:blip r:embed="rId3"/>
          <a:srcRect/>
          <a:stretch>
            <a:fillRect/>
          </a:stretch>
        </p:blipFill>
        <p:spPr bwMode="auto">
          <a:xfrm>
            <a:off x="914400" y="762000"/>
            <a:ext cx="7239000" cy="5429250"/>
          </a:xfrm>
          <a:prstGeom prst="rect">
            <a:avLst/>
          </a:prstGeom>
          <a:noFill/>
          <a:ln w="9525">
            <a:noFill/>
            <a:miter lim="800000"/>
            <a:headEnd/>
            <a:tailEnd/>
          </a:ln>
        </p:spPr>
      </p:pic>
      <p:pic>
        <p:nvPicPr>
          <p:cNvPr id="4109" name="Picture 13"/>
          <p:cNvPicPr>
            <a:picLocks noChangeAspect="1" noChangeArrowheads="1"/>
          </p:cNvPicPr>
          <p:nvPr/>
        </p:nvPicPr>
        <p:blipFill>
          <a:blip r:embed="rId4"/>
          <a:srcRect/>
          <a:stretch>
            <a:fillRect/>
          </a:stretch>
        </p:blipFill>
        <p:spPr bwMode="auto">
          <a:xfrm>
            <a:off x="914400" y="762000"/>
            <a:ext cx="7364413" cy="4995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109"/>
                                        </p:tgtEl>
                                        <p:attrNameLst>
                                          <p:attrName>style.visibility</p:attrName>
                                        </p:attrNameLst>
                                      </p:cBhvr>
                                      <p:to>
                                        <p:strVal val="visible"/>
                                      </p:to>
                                    </p:set>
                                    <p:anim to="" calcmode="lin" valueType="num">
                                      <p:cBhvr>
                                        <p:cTn id="7" dur="1" fill="hold"/>
                                        <p:tgtEl>
                                          <p:spTgt spid="410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srcRect/>
          <a:stretch>
            <a:fillRect/>
          </a:stretch>
        </p:blipFill>
        <p:spPr bwMode="auto">
          <a:xfrm>
            <a:off x="3175" y="1066800"/>
            <a:ext cx="9140825" cy="4564063"/>
          </a:xfrm>
          <a:prstGeom prst="rect">
            <a:avLst/>
          </a:prstGeom>
          <a:noFill/>
          <a:ln w="9525">
            <a:noFill/>
            <a:miter lim="800000"/>
            <a:headEnd/>
            <a:tailEnd/>
          </a:ln>
        </p:spPr>
      </p:pic>
      <p:pic>
        <p:nvPicPr>
          <p:cNvPr id="26627" name="Picture 3" descr="headerIPCC"/>
          <p:cNvPicPr>
            <a:picLocks noChangeAspect="1" noChangeArrowheads="1"/>
          </p:cNvPicPr>
          <p:nvPr/>
        </p:nvPicPr>
        <p:blipFill>
          <a:blip r:embed="rId4"/>
          <a:srcRect/>
          <a:stretch>
            <a:fillRect/>
          </a:stretch>
        </p:blipFill>
        <p:spPr bwMode="auto">
          <a:xfrm>
            <a:off x="0" y="76200"/>
            <a:ext cx="9140825" cy="965200"/>
          </a:xfrm>
          <a:prstGeom prst="rect">
            <a:avLst/>
          </a:prstGeom>
          <a:noFill/>
        </p:spPr>
      </p:pic>
      <p:sp>
        <p:nvSpPr>
          <p:cNvPr id="26628" name="Rectangle 4"/>
          <p:cNvSpPr>
            <a:spLocks noChangeArrowheads="1"/>
          </p:cNvSpPr>
          <p:nvPr/>
        </p:nvSpPr>
        <p:spPr bwMode="auto">
          <a:xfrm>
            <a:off x="0" y="6583363"/>
            <a:ext cx="1928813" cy="274637"/>
          </a:xfrm>
          <a:prstGeom prst="rect">
            <a:avLst/>
          </a:prstGeom>
          <a:noFill/>
          <a:ln w="9525">
            <a:noFill/>
            <a:miter lim="800000"/>
            <a:headEnd/>
            <a:tailEnd/>
          </a:ln>
          <a:effectLst/>
        </p:spPr>
        <p:txBody>
          <a:bodyPr wrap="none" anchor="ctr">
            <a:prstTxWarp prst="textNoShape">
              <a:avLst/>
            </a:prstTxWarp>
            <a:spAutoFit/>
          </a:bodyPr>
          <a:lstStyle/>
          <a:p>
            <a:pPr eaLnBrk="1" hangingPunct="1"/>
            <a:r>
              <a:rPr lang="en-US" sz="1200">
                <a:solidFill>
                  <a:srgbClr val="B2B2B2"/>
                </a:solidFill>
              </a:rPr>
              <a:t>Figure: Courtesy of IPCC </a:t>
            </a:r>
          </a:p>
        </p:txBody>
      </p:sp>
      <p:pic>
        <p:nvPicPr>
          <p:cNvPr id="26629" name="Picture 5"/>
          <p:cNvPicPr>
            <a:picLocks noChangeAspect="1" noChangeArrowheads="1"/>
          </p:cNvPicPr>
          <p:nvPr/>
        </p:nvPicPr>
        <p:blipFill>
          <a:blip r:embed="rId5"/>
          <a:srcRect/>
          <a:stretch>
            <a:fillRect/>
          </a:stretch>
        </p:blipFill>
        <p:spPr bwMode="auto">
          <a:xfrm>
            <a:off x="1331913" y="5807075"/>
            <a:ext cx="6288087" cy="51752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ext Box 1026"/>
          <p:cNvSpPr txBox="1">
            <a:spLocks noChangeArrowheads="1"/>
          </p:cNvSpPr>
          <p:nvPr/>
        </p:nvSpPr>
        <p:spPr bwMode="auto">
          <a:xfrm>
            <a:off x="1660525" y="123825"/>
            <a:ext cx="1539875" cy="457200"/>
          </a:xfrm>
          <a:prstGeom prst="rect">
            <a:avLst/>
          </a:prstGeom>
          <a:noFill/>
          <a:ln w="9525">
            <a:noFill/>
            <a:miter lim="800000"/>
            <a:headEnd/>
            <a:tailEnd/>
          </a:ln>
        </p:spPr>
        <p:txBody>
          <a:bodyPr>
            <a:prstTxWarp prst="textNoShape">
              <a:avLst/>
            </a:prstTxWarp>
            <a:spAutoFit/>
          </a:bodyPr>
          <a:lstStyle/>
          <a:p>
            <a:endParaRPr lang="en-US"/>
          </a:p>
        </p:txBody>
      </p:sp>
      <p:sp>
        <p:nvSpPr>
          <p:cNvPr id="28675" name="Text Box 1028"/>
          <p:cNvSpPr txBox="1">
            <a:spLocks noChangeArrowheads="1"/>
          </p:cNvSpPr>
          <p:nvPr/>
        </p:nvSpPr>
        <p:spPr bwMode="auto">
          <a:xfrm>
            <a:off x="3352800" y="304800"/>
            <a:ext cx="5562600" cy="946150"/>
          </a:xfrm>
          <a:prstGeom prst="rect">
            <a:avLst/>
          </a:prstGeom>
          <a:noFill/>
          <a:ln w="9525">
            <a:noFill/>
            <a:miter lim="800000"/>
            <a:headEnd/>
            <a:tailEnd/>
          </a:ln>
        </p:spPr>
        <p:txBody>
          <a:bodyPr>
            <a:prstTxWarp prst="textNoShape">
              <a:avLst/>
            </a:prstTxWarp>
            <a:spAutoFit/>
          </a:bodyPr>
          <a:lstStyle/>
          <a:p>
            <a:r>
              <a:rPr lang="en-US" sz="2800">
                <a:solidFill>
                  <a:schemeClr val="folHlink"/>
                </a:solidFill>
              </a:rPr>
              <a:t>Greenhouse gas concentrations: </a:t>
            </a:r>
          </a:p>
          <a:p>
            <a:r>
              <a:rPr lang="en-US" sz="2800">
                <a:solidFill>
                  <a:schemeClr val="folHlink"/>
                </a:solidFill>
              </a:rPr>
              <a:t> the last 10,000 years</a:t>
            </a:r>
          </a:p>
        </p:txBody>
      </p:sp>
      <p:pic>
        <p:nvPicPr>
          <p:cNvPr id="28676" name="Picture 1030" descr="GHGs"/>
          <p:cNvPicPr>
            <a:picLocks noChangeAspect="1" noChangeArrowheads="1"/>
          </p:cNvPicPr>
          <p:nvPr/>
        </p:nvPicPr>
        <p:blipFill>
          <a:blip r:embed="rId3"/>
          <a:srcRect/>
          <a:stretch>
            <a:fillRect/>
          </a:stretch>
        </p:blipFill>
        <p:spPr bwMode="auto">
          <a:xfrm>
            <a:off x="304800" y="381000"/>
            <a:ext cx="2895600" cy="6248400"/>
          </a:xfrm>
          <a:prstGeom prst="rect">
            <a:avLst/>
          </a:prstGeom>
          <a:noFill/>
          <a:ln w="9525">
            <a:noFill/>
            <a:miter lim="800000"/>
            <a:headEnd/>
            <a:tailEnd/>
          </a:ln>
        </p:spPr>
      </p:pic>
      <p:sp>
        <p:nvSpPr>
          <p:cNvPr id="28677" name="Text Box 1031"/>
          <p:cNvSpPr txBox="1">
            <a:spLocks noChangeArrowheads="1"/>
          </p:cNvSpPr>
          <p:nvPr/>
        </p:nvSpPr>
        <p:spPr bwMode="auto">
          <a:xfrm>
            <a:off x="3200400" y="1447800"/>
            <a:ext cx="5181600" cy="579438"/>
          </a:xfrm>
          <a:prstGeom prst="rect">
            <a:avLst/>
          </a:prstGeom>
          <a:noFill/>
          <a:ln w="9525">
            <a:noFill/>
            <a:miter lim="800000"/>
            <a:headEnd/>
            <a:tailEnd/>
          </a:ln>
        </p:spPr>
        <p:txBody>
          <a:bodyPr>
            <a:prstTxWarp prst="textNoShape">
              <a:avLst/>
            </a:prstTxWarp>
            <a:spAutoFit/>
          </a:bodyPr>
          <a:lstStyle/>
          <a:p>
            <a:pPr>
              <a:spcBef>
                <a:spcPct val="50000"/>
              </a:spcBef>
            </a:pPr>
            <a:r>
              <a:rPr lang="en-US" sz="3200"/>
              <a:t>—&gt; CO</a:t>
            </a:r>
            <a:r>
              <a:rPr lang="en-US" sz="3200" baseline="-25000"/>
              <a:t>2</a:t>
            </a:r>
            <a:r>
              <a:rPr lang="en-US" sz="3200"/>
              <a:t>  -   ~35% increase</a:t>
            </a:r>
            <a:endParaRPr lang="en-US"/>
          </a:p>
        </p:txBody>
      </p:sp>
      <p:sp>
        <p:nvSpPr>
          <p:cNvPr id="28678" name="Text Box 1032"/>
          <p:cNvSpPr txBox="1">
            <a:spLocks noChangeArrowheads="1"/>
          </p:cNvSpPr>
          <p:nvPr/>
        </p:nvSpPr>
        <p:spPr bwMode="auto">
          <a:xfrm>
            <a:off x="3200400" y="3124200"/>
            <a:ext cx="5486400" cy="579438"/>
          </a:xfrm>
          <a:prstGeom prst="rect">
            <a:avLst/>
          </a:prstGeom>
          <a:noFill/>
          <a:ln w="9525">
            <a:noFill/>
            <a:miter lim="800000"/>
            <a:headEnd/>
            <a:tailEnd/>
          </a:ln>
        </p:spPr>
        <p:txBody>
          <a:bodyPr>
            <a:prstTxWarp prst="textNoShape">
              <a:avLst/>
            </a:prstTxWarp>
            <a:spAutoFit/>
          </a:bodyPr>
          <a:lstStyle/>
          <a:p>
            <a:pPr>
              <a:spcBef>
                <a:spcPct val="50000"/>
              </a:spcBef>
            </a:pPr>
            <a:r>
              <a:rPr lang="en-US" sz="3200"/>
              <a:t>—&gt; CH</a:t>
            </a:r>
            <a:r>
              <a:rPr lang="en-US" sz="3200" baseline="-25000"/>
              <a:t>4</a:t>
            </a:r>
            <a:r>
              <a:rPr lang="en-US" sz="3200"/>
              <a:t>  -   more than </a:t>
            </a:r>
            <a:r>
              <a:rPr lang="en-US" sz="3200">
                <a:solidFill>
                  <a:schemeClr val="folHlink"/>
                </a:solidFill>
              </a:rPr>
              <a:t>2x!</a:t>
            </a:r>
            <a:r>
              <a:rPr lang="en-US" sz="3200"/>
              <a:t> </a:t>
            </a:r>
          </a:p>
        </p:txBody>
      </p:sp>
      <p:sp>
        <p:nvSpPr>
          <p:cNvPr id="28679" name="Text Box 1033"/>
          <p:cNvSpPr txBox="1">
            <a:spLocks noChangeArrowheads="1"/>
          </p:cNvSpPr>
          <p:nvPr/>
        </p:nvSpPr>
        <p:spPr bwMode="auto">
          <a:xfrm>
            <a:off x="3200400" y="4800600"/>
            <a:ext cx="5181600" cy="579438"/>
          </a:xfrm>
          <a:prstGeom prst="rect">
            <a:avLst/>
          </a:prstGeom>
          <a:noFill/>
          <a:ln w="9525">
            <a:noFill/>
            <a:miter lim="800000"/>
            <a:headEnd/>
            <a:tailEnd/>
          </a:ln>
        </p:spPr>
        <p:txBody>
          <a:bodyPr>
            <a:prstTxWarp prst="textNoShape">
              <a:avLst/>
            </a:prstTxWarp>
            <a:spAutoFit/>
          </a:bodyPr>
          <a:lstStyle/>
          <a:p>
            <a:pPr>
              <a:spcBef>
                <a:spcPct val="50000"/>
              </a:spcBef>
            </a:pPr>
            <a:r>
              <a:rPr lang="en-US" sz="3200"/>
              <a:t>—&gt; N</a:t>
            </a:r>
            <a:r>
              <a:rPr lang="en-US" sz="3200" baseline="-25000"/>
              <a:t>2</a:t>
            </a:r>
            <a:r>
              <a:rPr lang="en-US" sz="3200"/>
              <a:t>O  -   ~20% increase</a:t>
            </a:r>
          </a:p>
        </p:txBody>
      </p:sp>
      <p:sp>
        <p:nvSpPr>
          <p:cNvPr id="28680" name="Text Box 1034"/>
          <p:cNvSpPr txBox="1">
            <a:spLocks noChangeArrowheads="1"/>
          </p:cNvSpPr>
          <p:nvPr/>
        </p:nvSpPr>
        <p:spPr bwMode="auto">
          <a:xfrm>
            <a:off x="3810000" y="5715000"/>
            <a:ext cx="4800600" cy="519113"/>
          </a:xfrm>
          <a:prstGeom prst="rect">
            <a:avLst/>
          </a:prstGeom>
          <a:noFill/>
          <a:ln w="9525">
            <a:noFill/>
            <a:miter lim="800000"/>
            <a:headEnd/>
            <a:tailEnd/>
          </a:ln>
        </p:spPr>
        <p:txBody>
          <a:bodyPr>
            <a:prstTxWarp prst="textNoShape">
              <a:avLst/>
            </a:prstTxWarp>
            <a:spAutoFit/>
          </a:bodyPr>
          <a:lstStyle/>
          <a:p>
            <a:pPr>
              <a:spcBef>
                <a:spcPct val="50000"/>
              </a:spcBef>
            </a:pPr>
            <a:r>
              <a:rPr lang="en-US" sz="2800">
                <a:solidFill>
                  <a:schemeClr val="folHlink"/>
                </a:solidFill>
              </a:rPr>
              <a:t>Halocarbons —&gt; ∞ increase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152400" y="285750"/>
            <a:ext cx="8305800" cy="1077218"/>
          </a:xfrm>
          <a:prstGeom prst="rect">
            <a:avLst/>
          </a:prstGeom>
          <a:noFill/>
          <a:ln w="9525">
            <a:noFill/>
            <a:miter lim="800000"/>
            <a:headEnd/>
            <a:tailEnd/>
          </a:ln>
        </p:spPr>
        <p:txBody>
          <a:bodyPr wrap="square">
            <a:prstTxWarp prst="textNoShape">
              <a:avLst/>
            </a:prstTxWarp>
            <a:spAutoFit/>
          </a:bodyPr>
          <a:lstStyle/>
          <a:p>
            <a:pPr>
              <a:defRPr/>
            </a:pPr>
            <a:r>
              <a:rPr lang="en-US" sz="3200" dirty="0" smtClean="0">
                <a:solidFill>
                  <a:schemeClr val="folHlink"/>
                </a:solidFill>
              </a:rPr>
              <a:t>2007 – much more sophistication … </a:t>
            </a:r>
            <a:br>
              <a:rPr lang="en-US" sz="3200" dirty="0" smtClean="0">
                <a:solidFill>
                  <a:schemeClr val="folHlink"/>
                </a:solidFill>
              </a:rPr>
            </a:br>
            <a:r>
              <a:rPr lang="en-US" sz="3200" dirty="0" smtClean="0">
                <a:solidFill>
                  <a:schemeClr val="folHlink"/>
                </a:solidFill>
              </a:rPr>
              <a:t>		SAME ANSWER </a:t>
            </a:r>
          </a:p>
        </p:txBody>
      </p:sp>
      <p:sp>
        <p:nvSpPr>
          <p:cNvPr id="19475" name="Text Box 19"/>
          <p:cNvSpPr txBox="1">
            <a:spLocks noChangeArrowheads="1"/>
          </p:cNvSpPr>
          <p:nvPr/>
        </p:nvSpPr>
        <p:spPr bwMode="auto">
          <a:xfrm>
            <a:off x="6248400" y="3810000"/>
            <a:ext cx="2209800" cy="1200328"/>
          </a:xfrm>
          <a:prstGeom prst="rect">
            <a:avLst/>
          </a:prstGeom>
          <a:noFill/>
          <a:ln w="9525">
            <a:noFill/>
            <a:miter lim="800000"/>
            <a:headEnd/>
            <a:tailEnd/>
          </a:ln>
        </p:spPr>
        <p:txBody>
          <a:bodyPr wrap="square">
            <a:prstTxWarp prst="textNoShape">
              <a:avLst/>
            </a:prstTxWarp>
            <a:spAutoFit/>
          </a:bodyPr>
          <a:lstStyle/>
          <a:p>
            <a:pPr>
              <a:spcBef>
                <a:spcPct val="50000"/>
              </a:spcBef>
              <a:defRPr/>
            </a:pPr>
            <a:r>
              <a:rPr lang="en-US" dirty="0" smtClean="0">
                <a:solidFill>
                  <a:srgbClr val="FF4BF7"/>
                </a:solidFill>
              </a:rPr>
              <a:t>Pink</a:t>
            </a:r>
            <a:r>
              <a:rPr lang="en-US" dirty="0" smtClean="0"/>
              <a:t> is </a:t>
            </a:r>
            <a:r>
              <a:rPr lang="en-US" u="sng" dirty="0" smtClean="0">
                <a:solidFill>
                  <a:schemeClr val="folHlink"/>
                </a:solidFill>
                <a:effectLst>
                  <a:outerShdw blurRad="38100" dist="38100" dir="2700000" algn="tl">
                    <a:srgbClr val="000000"/>
                  </a:outerShdw>
                </a:effectLst>
              </a:rPr>
              <a:t>WITH</a:t>
            </a:r>
            <a:r>
              <a:rPr lang="en-US" dirty="0" smtClean="0"/>
              <a:t> </a:t>
            </a:r>
            <a:r>
              <a:rPr lang="en-US" dirty="0"/>
              <a:t>Anthropogenic Factors</a:t>
            </a:r>
          </a:p>
        </p:txBody>
      </p:sp>
      <p:sp>
        <p:nvSpPr>
          <p:cNvPr id="19476" name="Text Box 20"/>
          <p:cNvSpPr txBox="1">
            <a:spLocks noChangeArrowheads="1"/>
          </p:cNvSpPr>
          <p:nvPr/>
        </p:nvSpPr>
        <p:spPr bwMode="auto">
          <a:xfrm>
            <a:off x="6096000" y="5334000"/>
            <a:ext cx="2895600" cy="1200328"/>
          </a:xfrm>
          <a:prstGeom prst="rect">
            <a:avLst/>
          </a:prstGeom>
          <a:noFill/>
          <a:ln w="9525">
            <a:noFill/>
            <a:miter lim="800000"/>
            <a:headEnd/>
            <a:tailEnd/>
          </a:ln>
        </p:spPr>
        <p:txBody>
          <a:bodyPr wrap="square">
            <a:prstTxWarp prst="textNoShape">
              <a:avLst/>
            </a:prstTxWarp>
            <a:spAutoFit/>
          </a:bodyPr>
          <a:lstStyle/>
          <a:p>
            <a:pPr>
              <a:spcBef>
                <a:spcPct val="50000"/>
              </a:spcBef>
              <a:defRPr/>
            </a:pPr>
            <a:r>
              <a:rPr lang="en-US" dirty="0" smtClean="0">
                <a:solidFill>
                  <a:srgbClr val="0000FF"/>
                </a:solidFill>
              </a:rPr>
              <a:t>Blue</a:t>
            </a:r>
            <a:r>
              <a:rPr lang="en-US" dirty="0" smtClean="0"/>
              <a:t> is </a:t>
            </a:r>
            <a:r>
              <a:rPr lang="en-US" u="sng" dirty="0" smtClean="0">
                <a:solidFill>
                  <a:schemeClr val="folHlink"/>
                </a:solidFill>
                <a:effectLst>
                  <a:outerShdw blurRad="38100" dist="38100" dir="2700000" algn="tl">
                    <a:srgbClr val="000000"/>
                  </a:outerShdw>
                </a:effectLst>
              </a:rPr>
              <a:t>WITHOUT</a:t>
            </a:r>
            <a:r>
              <a:rPr lang="en-US" dirty="0" smtClean="0"/>
              <a:t> </a:t>
            </a:r>
            <a:r>
              <a:rPr lang="en-US" dirty="0"/>
              <a:t>Anthropogenic Factors</a:t>
            </a:r>
          </a:p>
        </p:txBody>
      </p:sp>
      <p:pic>
        <p:nvPicPr>
          <p:cNvPr id="6" name="Picture 5" descr="models.tif"/>
          <p:cNvPicPr>
            <a:picLocks noChangeAspect="1"/>
          </p:cNvPicPr>
          <p:nvPr/>
        </p:nvPicPr>
        <p:blipFill>
          <a:blip r:embed="rId3"/>
          <a:stretch>
            <a:fillRect/>
          </a:stretch>
        </p:blipFill>
        <p:spPr>
          <a:xfrm>
            <a:off x="228600" y="1524000"/>
            <a:ext cx="5681662" cy="4843088"/>
          </a:xfrm>
          <a:prstGeom prst="rect">
            <a:avLst/>
          </a:prstGeom>
        </p:spPr>
      </p:pic>
      <p:cxnSp>
        <p:nvCxnSpPr>
          <p:cNvPr id="8" name="Straight Arrow Connector 7"/>
          <p:cNvCxnSpPr/>
          <p:nvPr/>
        </p:nvCxnSpPr>
        <p:spPr bwMode="auto">
          <a:xfrm rot="5400000">
            <a:off x="5295900" y="4152900"/>
            <a:ext cx="1066800" cy="9906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0" name="Straight Arrow Connector 9"/>
          <p:cNvCxnSpPr/>
          <p:nvPr/>
        </p:nvCxnSpPr>
        <p:spPr bwMode="auto">
          <a:xfrm rot="10800000">
            <a:off x="5410200" y="5410200"/>
            <a:ext cx="762000" cy="1524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7772400" cy="3810000"/>
          </a:xfrm>
        </p:spPr>
        <p:txBody>
          <a:bodyPr/>
          <a:lstStyle/>
          <a:p>
            <a:pPr>
              <a:buNone/>
            </a:pPr>
            <a:r>
              <a:rPr lang="en-US" dirty="0" smtClean="0"/>
              <a:t>1) Human-caused changes in climate “forcing agents” (e.g. </a:t>
            </a:r>
            <a:r>
              <a:rPr lang="en-US" dirty="0" err="1" smtClean="0"/>
              <a:t>GHG’s</a:t>
            </a:r>
            <a:r>
              <a:rPr lang="en-US" dirty="0" smtClean="0"/>
              <a:t>)?</a:t>
            </a:r>
          </a:p>
          <a:p>
            <a:pPr>
              <a:buNone/>
            </a:pPr>
            <a:endParaRPr lang="en-US" dirty="0" smtClean="0"/>
          </a:p>
          <a:p>
            <a:pPr>
              <a:buNone/>
            </a:pPr>
            <a:r>
              <a:rPr lang="en-US" dirty="0" smtClean="0"/>
              <a:t>Not only </a:t>
            </a:r>
            <a:r>
              <a:rPr lang="en-US" dirty="0" err="1" smtClean="0"/>
              <a:t>GHG’s</a:t>
            </a:r>
            <a:r>
              <a:rPr lang="en-US" dirty="0" smtClean="0"/>
              <a:t>, but Ozone too, as well as Aerosols, and land use …</a:t>
            </a:r>
          </a:p>
          <a:p>
            <a:pPr>
              <a:buNone/>
            </a:pPr>
            <a:endParaRPr lang="en-US" dirty="0" smtClean="0"/>
          </a:p>
          <a:p>
            <a:pPr>
              <a:buNone/>
            </a:pPr>
            <a:endParaRPr lang="en-US" dirty="0" smtClean="0"/>
          </a:p>
          <a:p>
            <a:pPr>
              <a:buNone/>
            </a:pPr>
            <a:r>
              <a:rPr lang="en-US" dirty="0" smtClean="0"/>
              <a:t> </a:t>
            </a:r>
            <a:endParaRPr lang="en-US" dirty="0"/>
          </a:p>
        </p:txBody>
      </p:sp>
      <p:sp>
        <p:nvSpPr>
          <p:cNvPr id="4" name="TextBox 3"/>
          <p:cNvSpPr txBox="1"/>
          <p:nvPr/>
        </p:nvSpPr>
        <p:spPr>
          <a:xfrm>
            <a:off x="533400" y="1600200"/>
            <a:ext cx="8100586" cy="4524315"/>
          </a:xfrm>
          <a:prstGeom prst="rect">
            <a:avLst/>
          </a:prstGeom>
          <a:solidFill>
            <a:srgbClr val="660066"/>
          </a:solidFill>
        </p:spPr>
        <p:txBody>
          <a:bodyPr wrap="none" rtlCol="0">
            <a:spAutoFit/>
          </a:bodyPr>
          <a:lstStyle/>
          <a:p>
            <a:r>
              <a:rPr lang="en-US" i="1" dirty="0" smtClean="0"/>
              <a:t>Changes in the atmospheric abundance of greenhouse</a:t>
            </a:r>
            <a:endParaRPr lang="en-US" dirty="0" smtClean="0"/>
          </a:p>
          <a:p>
            <a:r>
              <a:rPr lang="en-US" i="1" dirty="0" smtClean="0"/>
              <a:t>gases and aerosols, in solar radiation and in land surface</a:t>
            </a:r>
            <a:endParaRPr lang="en-US" dirty="0" smtClean="0"/>
          </a:p>
          <a:p>
            <a:r>
              <a:rPr lang="en-US" i="1" dirty="0" smtClean="0"/>
              <a:t>properties alter the energy balance of the climate system.</a:t>
            </a:r>
            <a:endParaRPr lang="en-US" dirty="0" smtClean="0"/>
          </a:p>
          <a:p>
            <a:r>
              <a:rPr lang="en-US" i="1" dirty="0" smtClean="0"/>
              <a:t>These changes are expressed in terms of </a:t>
            </a:r>
            <a:r>
              <a:rPr lang="en-US" i="1" dirty="0" err="1" smtClean="0">
                <a:solidFill>
                  <a:srgbClr val="FF0000"/>
                </a:solidFill>
              </a:rPr>
              <a:t>radiative</a:t>
            </a:r>
            <a:endParaRPr lang="en-US" dirty="0" smtClean="0">
              <a:solidFill>
                <a:srgbClr val="FF0000"/>
              </a:solidFill>
            </a:endParaRPr>
          </a:p>
          <a:p>
            <a:r>
              <a:rPr lang="en-US" i="1" dirty="0" smtClean="0">
                <a:solidFill>
                  <a:srgbClr val="FF0000"/>
                </a:solidFill>
              </a:rPr>
              <a:t>forcing</a:t>
            </a:r>
            <a:r>
              <a:rPr lang="en-US" i="1" dirty="0" smtClean="0"/>
              <a:t>,</a:t>
            </a:r>
            <a:r>
              <a:rPr lang="en-US" i="1" baseline="30000" dirty="0" smtClean="0"/>
              <a:t>2</a:t>
            </a:r>
            <a:r>
              <a:rPr lang="en-US" i="1" dirty="0" smtClean="0"/>
              <a:t> which is used to compare how a range of human</a:t>
            </a:r>
            <a:endParaRPr lang="en-US" dirty="0" smtClean="0"/>
          </a:p>
          <a:p>
            <a:r>
              <a:rPr lang="en-US" i="1" dirty="0" smtClean="0"/>
              <a:t>and natural factors drive warming or cooling influences</a:t>
            </a:r>
            <a:endParaRPr lang="en-US" dirty="0" smtClean="0"/>
          </a:p>
          <a:p>
            <a:r>
              <a:rPr lang="en-US" i="1" dirty="0" smtClean="0"/>
              <a:t>on global climate. Since the TAR, new observations and</a:t>
            </a:r>
            <a:endParaRPr lang="en-US" dirty="0" smtClean="0"/>
          </a:p>
          <a:p>
            <a:r>
              <a:rPr lang="en-US" i="1" dirty="0" smtClean="0"/>
              <a:t>related modeling of greenhouse gases, solar activity, land</a:t>
            </a:r>
            <a:endParaRPr lang="en-US" dirty="0" smtClean="0"/>
          </a:p>
          <a:p>
            <a:r>
              <a:rPr lang="en-US" i="1" dirty="0" smtClean="0"/>
              <a:t>surface properties and some aspects of aerosols have led</a:t>
            </a:r>
            <a:endParaRPr lang="en-US" dirty="0" smtClean="0"/>
          </a:p>
          <a:p>
            <a:r>
              <a:rPr lang="en-US" i="1" dirty="0" smtClean="0"/>
              <a:t>to improvements in the quantitative estimates of </a:t>
            </a:r>
            <a:r>
              <a:rPr lang="en-US" i="1" dirty="0" err="1" smtClean="0"/>
              <a:t>radiative</a:t>
            </a:r>
            <a:endParaRPr lang="en-US" dirty="0" smtClean="0"/>
          </a:p>
          <a:p>
            <a:r>
              <a:rPr lang="en-US" i="1" dirty="0" smtClean="0"/>
              <a:t>forcing.</a:t>
            </a:r>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ext Box 1026"/>
          <p:cNvSpPr txBox="1">
            <a:spLocks noChangeArrowheads="1"/>
          </p:cNvSpPr>
          <p:nvPr/>
        </p:nvSpPr>
        <p:spPr bwMode="auto">
          <a:xfrm>
            <a:off x="1660525" y="123825"/>
            <a:ext cx="1539875" cy="457200"/>
          </a:xfrm>
          <a:prstGeom prst="rect">
            <a:avLst/>
          </a:prstGeom>
          <a:noFill/>
          <a:ln w="9525">
            <a:noFill/>
            <a:miter lim="800000"/>
            <a:headEnd/>
            <a:tailEnd/>
          </a:ln>
        </p:spPr>
        <p:txBody>
          <a:bodyPr>
            <a:prstTxWarp prst="textNoShape">
              <a:avLst/>
            </a:prstTxWarp>
            <a:spAutoFit/>
          </a:bodyPr>
          <a:lstStyle/>
          <a:p>
            <a:endParaRPr lang="en-US"/>
          </a:p>
        </p:txBody>
      </p:sp>
      <p:sp>
        <p:nvSpPr>
          <p:cNvPr id="28675" name="Text Box 1028"/>
          <p:cNvSpPr txBox="1">
            <a:spLocks noChangeArrowheads="1"/>
          </p:cNvSpPr>
          <p:nvPr/>
        </p:nvSpPr>
        <p:spPr bwMode="auto">
          <a:xfrm>
            <a:off x="3352800" y="304800"/>
            <a:ext cx="5562600" cy="946150"/>
          </a:xfrm>
          <a:prstGeom prst="rect">
            <a:avLst/>
          </a:prstGeom>
          <a:noFill/>
          <a:ln w="9525">
            <a:noFill/>
            <a:miter lim="800000"/>
            <a:headEnd/>
            <a:tailEnd/>
          </a:ln>
        </p:spPr>
        <p:txBody>
          <a:bodyPr>
            <a:prstTxWarp prst="textNoShape">
              <a:avLst/>
            </a:prstTxWarp>
            <a:spAutoFit/>
          </a:bodyPr>
          <a:lstStyle/>
          <a:p>
            <a:r>
              <a:rPr lang="en-US" sz="2800">
                <a:solidFill>
                  <a:schemeClr val="folHlink"/>
                </a:solidFill>
              </a:rPr>
              <a:t>Greenhouse gas concentrations: </a:t>
            </a:r>
          </a:p>
          <a:p>
            <a:r>
              <a:rPr lang="en-US" sz="2800">
                <a:solidFill>
                  <a:schemeClr val="folHlink"/>
                </a:solidFill>
              </a:rPr>
              <a:t> the last 10,000 years</a:t>
            </a:r>
          </a:p>
        </p:txBody>
      </p:sp>
      <p:pic>
        <p:nvPicPr>
          <p:cNvPr id="28676" name="Picture 1030" descr="GHGs"/>
          <p:cNvPicPr>
            <a:picLocks noChangeAspect="1" noChangeArrowheads="1"/>
          </p:cNvPicPr>
          <p:nvPr/>
        </p:nvPicPr>
        <p:blipFill>
          <a:blip r:embed="rId3"/>
          <a:srcRect/>
          <a:stretch>
            <a:fillRect/>
          </a:stretch>
        </p:blipFill>
        <p:spPr bwMode="auto">
          <a:xfrm>
            <a:off x="304800" y="381000"/>
            <a:ext cx="2895600" cy="6248400"/>
          </a:xfrm>
          <a:prstGeom prst="rect">
            <a:avLst/>
          </a:prstGeom>
          <a:noFill/>
          <a:ln w="9525">
            <a:noFill/>
            <a:miter lim="800000"/>
            <a:headEnd/>
            <a:tailEnd/>
          </a:ln>
        </p:spPr>
      </p:pic>
      <p:sp>
        <p:nvSpPr>
          <p:cNvPr id="28677" name="Text Box 1031"/>
          <p:cNvSpPr txBox="1">
            <a:spLocks noChangeArrowheads="1"/>
          </p:cNvSpPr>
          <p:nvPr/>
        </p:nvSpPr>
        <p:spPr bwMode="auto">
          <a:xfrm>
            <a:off x="3200400" y="1447800"/>
            <a:ext cx="5181600" cy="579438"/>
          </a:xfrm>
          <a:prstGeom prst="rect">
            <a:avLst/>
          </a:prstGeom>
          <a:noFill/>
          <a:ln w="9525">
            <a:noFill/>
            <a:miter lim="800000"/>
            <a:headEnd/>
            <a:tailEnd/>
          </a:ln>
        </p:spPr>
        <p:txBody>
          <a:bodyPr>
            <a:prstTxWarp prst="textNoShape">
              <a:avLst/>
            </a:prstTxWarp>
            <a:spAutoFit/>
          </a:bodyPr>
          <a:lstStyle/>
          <a:p>
            <a:pPr>
              <a:spcBef>
                <a:spcPct val="50000"/>
              </a:spcBef>
            </a:pPr>
            <a:r>
              <a:rPr lang="en-US" sz="3200"/>
              <a:t>—&gt; CO</a:t>
            </a:r>
            <a:r>
              <a:rPr lang="en-US" sz="3200" baseline="-25000"/>
              <a:t>2</a:t>
            </a:r>
            <a:r>
              <a:rPr lang="en-US" sz="3200"/>
              <a:t>  -   ~35% increase</a:t>
            </a:r>
            <a:endParaRPr lang="en-US"/>
          </a:p>
        </p:txBody>
      </p:sp>
      <p:sp>
        <p:nvSpPr>
          <p:cNvPr id="28678" name="Text Box 1032"/>
          <p:cNvSpPr txBox="1">
            <a:spLocks noChangeArrowheads="1"/>
          </p:cNvSpPr>
          <p:nvPr/>
        </p:nvSpPr>
        <p:spPr bwMode="auto">
          <a:xfrm>
            <a:off x="3200400" y="3124200"/>
            <a:ext cx="5486400" cy="579438"/>
          </a:xfrm>
          <a:prstGeom prst="rect">
            <a:avLst/>
          </a:prstGeom>
          <a:noFill/>
          <a:ln w="9525">
            <a:noFill/>
            <a:miter lim="800000"/>
            <a:headEnd/>
            <a:tailEnd/>
          </a:ln>
        </p:spPr>
        <p:txBody>
          <a:bodyPr>
            <a:prstTxWarp prst="textNoShape">
              <a:avLst/>
            </a:prstTxWarp>
            <a:spAutoFit/>
          </a:bodyPr>
          <a:lstStyle/>
          <a:p>
            <a:pPr>
              <a:spcBef>
                <a:spcPct val="50000"/>
              </a:spcBef>
            </a:pPr>
            <a:r>
              <a:rPr lang="en-US" sz="3200"/>
              <a:t>—&gt; CH</a:t>
            </a:r>
            <a:r>
              <a:rPr lang="en-US" sz="3200" baseline="-25000"/>
              <a:t>4</a:t>
            </a:r>
            <a:r>
              <a:rPr lang="en-US" sz="3200"/>
              <a:t>  -   more than </a:t>
            </a:r>
            <a:r>
              <a:rPr lang="en-US" sz="3200">
                <a:solidFill>
                  <a:schemeClr val="folHlink"/>
                </a:solidFill>
              </a:rPr>
              <a:t>2x!</a:t>
            </a:r>
            <a:r>
              <a:rPr lang="en-US" sz="3200"/>
              <a:t> </a:t>
            </a:r>
          </a:p>
        </p:txBody>
      </p:sp>
      <p:sp>
        <p:nvSpPr>
          <p:cNvPr id="28679" name="Text Box 1033"/>
          <p:cNvSpPr txBox="1">
            <a:spLocks noChangeArrowheads="1"/>
          </p:cNvSpPr>
          <p:nvPr/>
        </p:nvSpPr>
        <p:spPr bwMode="auto">
          <a:xfrm>
            <a:off x="3200400" y="4800600"/>
            <a:ext cx="5181600" cy="579438"/>
          </a:xfrm>
          <a:prstGeom prst="rect">
            <a:avLst/>
          </a:prstGeom>
          <a:noFill/>
          <a:ln w="9525">
            <a:noFill/>
            <a:miter lim="800000"/>
            <a:headEnd/>
            <a:tailEnd/>
          </a:ln>
        </p:spPr>
        <p:txBody>
          <a:bodyPr>
            <a:prstTxWarp prst="textNoShape">
              <a:avLst/>
            </a:prstTxWarp>
            <a:spAutoFit/>
          </a:bodyPr>
          <a:lstStyle/>
          <a:p>
            <a:pPr>
              <a:spcBef>
                <a:spcPct val="50000"/>
              </a:spcBef>
            </a:pPr>
            <a:r>
              <a:rPr lang="en-US" sz="3200"/>
              <a:t>—&gt; N</a:t>
            </a:r>
            <a:r>
              <a:rPr lang="en-US" sz="3200" baseline="-25000"/>
              <a:t>2</a:t>
            </a:r>
            <a:r>
              <a:rPr lang="en-US" sz="3200"/>
              <a:t>O  -   ~20% increase</a:t>
            </a:r>
          </a:p>
        </p:txBody>
      </p:sp>
      <p:sp>
        <p:nvSpPr>
          <p:cNvPr id="28680" name="Text Box 1034"/>
          <p:cNvSpPr txBox="1">
            <a:spLocks noChangeArrowheads="1"/>
          </p:cNvSpPr>
          <p:nvPr/>
        </p:nvSpPr>
        <p:spPr bwMode="auto">
          <a:xfrm>
            <a:off x="3810000" y="5715000"/>
            <a:ext cx="4800600" cy="519113"/>
          </a:xfrm>
          <a:prstGeom prst="rect">
            <a:avLst/>
          </a:prstGeom>
          <a:noFill/>
          <a:ln w="9525">
            <a:noFill/>
            <a:miter lim="800000"/>
            <a:headEnd/>
            <a:tailEnd/>
          </a:ln>
        </p:spPr>
        <p:txBody>
          <a:bodyPr>
            <a:prstTxWarp prst="textNoShape">
              <a:avLst/>
            </a:prstTxWarp>
            <a:spAutoFit/>
          </a:bodyPr>
          <a:lstStyle/>
          <a:p>
            <a:pPr>
              <a:spcBef>
                <a:spcPct val="50000"/>
              </a:spcBef>
            </a:pPr>
            <a:r>
              <a:rPr lang="en-US" sz="2800">
                <a:solidFill>
                  <a:schemeClr val="folHlink"/>
                </a:solidFill>
              </a:rPr>
              <a:t>Halocarbons —&gt; ∞ increase</a:t>
            </a:r>
          </a:p>
        </p:txBody>
      </p:sp>
      <p:sp>
        <p:nvSpPr>
          <p:cNvPr id="9" name="TextBox 8"/>
          <p:cNvSpPr txBox="1"/>
          <p:nvPr/>
        </p:nvSpPr>
        <p:spPr>
          <a:xfrm>
            <a:off x="685800" y="1524000"/>
            <a:ext cx="7335962" cy="3785652"/>
          </a:xfrm>
          <a:prstGeom prst="rect">
            <a:avLst/>
          </a:prstGeom>
          <a:solidFill>
            <a:srgbClr val="660066"/>
          </a:solidFill>
        </p:spPr>
        <p:txBody>
          <a:bodyPr wrap="none" rtlCol="0">
            <a:spAutoFit/>
          </a:bodyPr>
          <a:lstStyle/>
          <a:p>
            <a:r>
              <a:rPr lang="en-US" dirty="0" smtClean="0">
                <a:solidFill>
                  <a:srgbClr val="FFFF00"/>
                </a:solidFill>
              </a:rPr>
              <a:t>Global atmospheric concentrations of carbon</a:t>
            </a:r>
          </a:p>
          <a:p>
            <a:r>
              <a:rPr lang="en-US" dirty="0" smtClean="0">
                <a:solidFill>
                  <a:srgbClr val="FFFF00"/>
                </a:solidFill>
              </a:rPr>
              <a:t>dioxide, methane and nitrous oxide have increased</a:t>
            </a:r>
          </a:p>
          <a:p>
            <a:r>
              <a:rPr lang="en-US" dirty="0" smtClean="0">
                <a:solidFill>
                  <a:srgbClr val="FFFF00"/>
                </a:solidFill>
              </a:rPr>
              <a:t>markedly as a result of human activities since 1750</a:t>
            </a:r>
          </a:p>
          <a:p>
            <a:r>
              <a:rPr lang="en-US" dirty="0" smtClean="0">
                <a:solidFill>
                  <a:srgbClr val="FFFF00"/>
                </a:solidFill>
              </a:rPr>
              <a:t>and now far exceed pre-industrial values determined</a:t>
            </a:r>
          </a:p>
          <a:p>
            <a:r>
              <a:rPr lang="en-US" dirty="0" smtClean="0">
                <a:solidFill>
                  <a:srgbClr val="FFFF00"/>
                </a:solidFill>
              </a:rPr>
              <a:t>from ice cores spanning many thousands of years</a:t>
            </a:r>
          </a:p>
          <a:p>
            <a:r>
              <a:rPr lang="en-US" dirty="0" smtClean="0">
                <a:solidFill>
                  <a:srgbClr val="FFFF00"/>
                </a:solidFill>
              </a:rPr>
              <a:t>(see Figure SPM.1). The global increases in carbon</a:t>
            </a:r>
          </a:p>
          <a:p>
            <a:r>
              <a:rPr lang="en-US" dirty="0" smtClean="0">
                <a:solidFill>
                  <a:srgbClr val="FFFF00"/>
                </a:solidFill>
              </a:rPr>
              <a:t>dioxide concentration are due primarily to fossil fuel</a:t>
            </a:r>
          </a:p>
          <a:p>
            <a:r>
              <a:rPr lang="en-US" dirty="0" smtClean="0">
                <a:solidFill>
                  <a:srgbClr val="FFFF00"/>
                </a:solidFill>
              </a:rPr>
              <a:t>use and land use change, while those of methane</a:t>
            </a:r>
          </a:p>
          <a:p>
            <a:r>
              <a:rPr lang="en-US" dirty="0" smtClean="0">
                <a:solidFill>
                  <a:srgbClr val="FFFF00"/>
                </a:solidFill>
              </a:rPr>
              <a:t>and nitrous oxide are primarily due to agriculture.</a:t>
            </a:r>
          </a:p>
          <a:p>
            <a:endParaRPr lang="en-US" dirty="0"/>
          </a:p>
        </p:txBody>
      </p:sp>
      <p:sp>
        <p:nvSpPr>
          <p:cNvPr id="10" name="TextBox 9"/>
          <p:cNvSpPr txBox="1"/>
          <p:nvPr/>
        </p:nvSpPr>
        <p:spPr>
          <a:xfrm>
            <a:off x="1295400" y="5334000"/>
            <a:ext cx="6629400" cy="461665"/>
          </a:xfrm>
          <a:prstGeom prst="rect">
            <a:avLst/>
          </a:prstGeom>
          <a:solidFill>
            <a:srgbClr val="CCFFCC"/>
          </a:solidFill>
        </p:spPr>
        <p:txBody>
          <a:bodyPr wrap="square" rtlCol="0">
            <a:spAutoFit/>
          </a:bodyPr>
          <a:lstStyle/>
          <a:p>
            <a:r>
              <a:rPr lang="en-US" dirty="0" smtClean="0">
                <a:solidFill>
                  <a:srgbClr val="008000"/>
                </a:solidFill>
              </a:rPr>
              <a:t>BTW: “Sustainability means these lines are flat!</a:t>
            </a:r>
            <a:endParaRPr lang="en-US" dirty="0">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lide(fromBottom)">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1660525" y="123825"/>
            <a:ext cx="1539875" cy="457200"/>
          </a:xfrm>
          <a:prstGeom prst="rect">
            <a:avLst/>
          </a:prstGeom>
          <a:noFill/>
          <a:ln w="9525">
            <a:noFill/>
            <a:miter lim="800000"/>
            <a:headEnd/>
            <a:tailEnd/>
          </a:ln>
        </p:spPr>
        <p:txBody>
          <a:bodyPr>
            <a:prstTxWarp prst="textNoShape">
              <a:avLst/>
            </a:prstTxWarp>
            <a:spAutoFit/>
          </a:bodyPr>
          <a:lstStyle/>
          <a:p>
            <a:endParaRPr lang="en-US"/>
          </a:p>
        </p:txBody>
      </p:sp>
      <p:sp>
        <p:nvSpPr>
          <p:cNvPr id="26627" name="Text Box 4"/>
          <p:cNvSpPr txBox="1">
            <a:spLocks noChangeArrowheads="1"/>
          </p:cNvSpPr>
          <p:nvPr/>
        </p:nvSpPr>
        <p:spPr bwMode="auto">
          <a:xfrm>
            <a:off x="533400" y="1066800"/>
            <a:ext cx="6089650" cy="519113"/>
          </a:xfrm>
          <a:prstGeom prst="rect">
            <a:avLst/>
          </a:prstGeom>
          <a:noFill/>
          <a:ln w="9525">
            <a:noFill/>
            <a:miter lim="800000"/>
            <a:headEnd/>
            <a:tailEnd/>
          </a:ln>
        </p:spPr>
        <p:txBody>
          <a:bodyPr wrap="none">
            <a:prstTxWarp prst="textNoShape">
              <a:avLst/>
            </a:prstTxWarp>
            <a:spAutoFit/>
          </a:bodyPr>
          <a:lstStyle/>
          <a:p>
            <a:r>
              <a:rPr lang="en-US" sz="2800">
                <a:solidFill>
                  <a:schemeClr val="folHlink"/>
                </a:solidFill>
              </a:rPr>
              <a:t>Do human CO</a:t>
            </a:r>
            <a:r>
              <a:rPr lang="en-US" sz="2800" baseline="-25000">
                <a:solidFill>
                  <a:schemeClr val="folHlink"/>
                </a:solidFill>
              </a:rPr>
              <a:t>2</a:t>
            </a:r>
            <a:r>
              <a:rPr lang="en-US" sz="2800">
                <a:solidFill>
                  <a:schemeClr val="folHlink"/>
                </a:solidFill>
              </a:rPr>
              <a:t> sources rival nature ?</a:t>
            </a:r>
          </a:p>
        </p:txBody>
      </p:sp>
      <p:sp>
        <p:nvSpPr>
          <p:cNvPr id="56325" name="Text Box 5"/>
          <p:cNvSpPr txBox="1">
            <a:spLocks noChangeArrowheads="1"/>
          </p:cNvSpPr>
          <p:nvPr/>
        </p:nvSpPr>
        <p:spPr bwMode="auto">
          <a:xfrm>
            <a:off x="838200" y="1981200"/>
            <a:ext cx="7391400" cy="1544638"/>
          </a:xfrm>
          <a:prstGeom prst="rect">
            <a:avLst/>
          </a:prstGeom>
          <a:solidFill>
            <a:schemeClr val="accent1"/>
          </a:solidFill>
          <a:ln w="9525">
            <a:noFill/>
            <a:miter lim="800000"/>
            <a:headEnd/>
            <a:tailEnd/>
          </a:ln>
        </p:spPr>
        <p:txBody>
          <a:bodyPr>
            <a:prstTxWarp prst="textNoShape">
              <a:avLst/>
            </a:prstTxWarp>
            <a:spAutoFit/>
          </a:bodyPr>
          <a:lstStyle/>
          <a:p>
            <a:pPr>
              <a:lnSpc>
                <a:spcPct val="80000"/>
              </a:lnSpc>
              <a:spcBef>
                <a:spcPct val="50000"/>
              </a:spcBef>
            </a:pPr>
            <a:r>
              <a:rPr lang="en-US" sz="2800">
                <a:solidFill>
                  <a:schemeClr val="folHlink"/>
                </a:solidFill>
              </a:rPr>
              <a:t>Natural CO</a:t>
            </a:r>
            <a:r>
              <a:rPr lang="en-US" sz="2800" baseline="-25000">
                <a:solidFill>
                  <a:schemeClr val="folHlink"/>
                </a:solidFill>
              </a:rPr>
              <a:t>2</a:t>
            </a:r>
            <a:r>
              <a:rPr lang="en-US" sz="2800">
                <a:solidFill>
                  <a:schemeClr val="folHlink"/>
                </a:solidFill>
              </a:rPr>
              <a:t> emissions: </a:t>
            </a:r>
          </a:p>
          <a:p>
            <a:pPr>
              <a:lnSpc>
                <a:spcPct val="80000"/>
              </a:lnSpc>
              <a:spcBef>
                <a:spcPct val="50000"/>
              </a:spcBef>
            </a:pPr>
            <a:r>
              <a:rPr lang="en-US" sz="2800">
                <a:solidFill>
                  <a:schemeClr val="folHlink"/>
                </a:solidFill>
              </a:rPr>
              <a:t>	Terrestrial Biosphere: 	60.0 Pg/year</a:t>
            </a:r>
          </a:p>
          <a:p>
            <a:pPr>
              <a:lnSpc>
                <a:spcPct val="80000"/>
              </a:lnSpc>
              <a:spcBef>
                <a:spcPct val="50000"/>
              </a:spcBef>
            </a:pPr>
            <a:r>
              <a:rPr lang="en-US" sz="2800">
                <a:solidFill>
                  <a:schemeClr val="folHlink"/>
                </a:solidFill>
              </a:rPr>
              <a:t>	Marine Biosphere: 	90.0 Pg/year</a:t>
            </a:r>
          </a:p>
        </p:txBody>
      </p:sp>
      <p:sp>
        <p:nvSpPr>
          <p:cNvPr id="56326" name="Text Box 6"/>
          <p:cNvSpPr txBox="1">
            <a:spLocks noChangeArrowheads="1"/>
          </p:cNvSpPr>
          <p:nvPr/>
        </p:nvSpPr>
        <p:spPr bwMode="auto">
          <a:xfrm>
            <a:off x="838200" y="3810000"/>
            <a:ext cx="7391400" cy="1571712"/>
          </a:xfrm>
          <a:prstGeom prst="rect">
            <a:avLst/>
          </a:prstGeom>
          <a:solidFill>
            <a:schemeClr val="accent1"/>
          </a:solidFill>
          <a:ln w="9525">
            <a:noFill/>
            <a:miter lim="800000"/>
            <a:headEnd/>
            <a:tailEnd/>
          </a:ln>
        </p:spPr>
        <p:txBody>
          <a:bodyPr>
            <a:prstTxWarp prst="textNoShape">
              <a:avLst/>
            </a:prstTxWarp>
            <a:spAutoFit/>
          </a:bodyPr>
          <a:lstStyle/>
          <a:p>
            <a:pPr>
              <a:lnSpc>
                <a:spcPct val="80000"/>
              </a:lnSpc>
              <a:spcBef>
                <a:spcPct val="50000"/>
              </a:spcBef>
              <a:defRPr/>
            </a:pPr>
            <a:r>
              <a:rPr lang="en-US" sz="2800" dirty="0">
                <a:solidFill>
                  <a:schemeClr val="folHlink"/>
                </a:solidFill>
              </a:rPr>
              <a:t>Anthropogenic CO</a:t>
            </a:r>
            <a:r>
              <a:rPr lang="en-US" sz="2800" baseline="-25000" dirty="0">
                <a:solidFill>
                  <a:schemeClr val="folHlink"/>
                </a:solidFill>
              </a:rPr>
              <a:t>2</a:t>
            </a:r>
            <a:r>
              <a:rPr lang="en-US" sz="2800" dirty="0">
                <a:solidFill>
                  <a:schemeClr val="folHlink"/>
                </a:solidFill>
              </a:rPr>
              <a:t> emissions:</a:t>
            </a:r>
          </a:p>
          <a:p>
            <a:pPr>
              <a:lnSpc>
                <a:spcPct val="80000"/>
              </a:lnSpc>
              <a:spcBef>
                <a:spcPct val="50000"/>
              </a:spcBef>
              <a:defRPr/>
            </a:pPr>
            <a:r>
              <a:rPr lang="en-US" sz="2800" dirty="0">
                <a:solidFill>
                  <a:schemeClr val="folHlink"/>
                </a:solidFill>
              </a:rPr>
              <a:t>	Fossil Fuels: </a:t>
            </a:r>
            <a:r>
              <a:rPr lang="en-US" sz="2800" dirty="0" smtClean="0">
                <a:solidFill>
                  <a:schemeClr val="folHlink"/>
                </a:solidFill>
              </a:rPr>
              <a:t>	</a:t>
            </a:r>
            <a:r>
              <a:rPr lang="en-US" sz="2800" dirty="0" smtClean="0">
                <a:solidFill>
                  <a:srgbClr val="FFFF00"/>
                </a:solidFill>
              </a:rPr>
              <a:t>7.2</a:t>
            </a:r>
            <a:r>
              <a:rPr lang="en-US" sz="2800" dirty="0" smtClean="0">
                <a:solidFill>
                  <a:schemeClr val="folHlink"/>
                </a:solidFill>
              </a:rPr>
              <a:t> </a:t>
            </a:r>
            <a:r>
              <a:rPr lang="en-US" sz="2800" dirty="0">
                <a:solidFill>
                  <a:schemeClr val="folHlink"/>
                </a:solidFill>
              </a:rPr>
              <a:t>Pg/yr  </a:t>
            </a:r>
            <a:r>
              <a:rPr lang="en-US" sz="2800" dirty="0" smtClean="0">
                <a:solidFill>
                  <a:schemeClr val="folHlink"/>
                </a:solidFill>
                <a:effectLst>
                  <a:outerShdw blurRad="38100" dist="38100" dir="2700000" algn="tl">
                    <a:srgbClr val="000000"/>
                  </a:outerShdw>
                </a:effectLst>
              </a:rPr>
              <a:t>(~25% US)</a:t>
            </a:r>
            <a:endParaRPr lang="en-US" sz="2800" dirty="0">
              <a:solidFill>
                <a:schemeClr val="folHlink"/>
              </a:solidFill>
              <a:effectLst>
                <a:outerShdw blurRad="38100" dist="38100" dir="2700000" algn="tl">
                  <a:srgbClr val="000000"/>
                </a:outerShdw>
              </a:effectLst>
            </a:endParaRPr>
          </a:p>
          <a:p>
            <a:pPr>
              <a:lnSpc>
                <a:spcPct val="80000"/>
              </a:lnSpc>
              <a:spcBef>
                <a:spcPct val="50000"/>
              </a:spcBef>
              <a:defRPr/>
            </a:pPr>
            <a:r>
              <a:rPr lang="en-US" sz="2800" dirty="0">
                <a:solidFill>
                  <a:schemeClr val="folHlink"/>
                </a:solidFill>
                <a:effectLst>
                  <a:outerShdw blurRad="38100" dist="38100" dir="2700000" algn="tl">
                    <a:srgbClr val="000000"/>
                  </a:outerShdw>
                </a:effectLst>
              </a:rPr>
              <a:t>	</a:t>
            </a:r>
            <a:r>
              <a:rPr lang="en-US" sz="2800" dirty="0">
                <a:solidFill>
                  <a:schemeClr val="folHlink"/>
                </a:solidFill>
              </a:rPr>
              <a:t>Deforestation:	1.5 Pg/yr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anim to="" calcmode="lin" valueType="num">
                                      <p:cBhvr>
                                        <p:cTn id="7" dur="1" fill="hold"/>
                                        <p:tgtEl>
                                          <p:spTgt spid="5632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6326"/>
                                        </p:tgtEl>
                                        <p:attrNameLst>
                                          <p:attrName>style.visibility</p:attrName>
                                        </p:attrNameLst>
                                      </p:cBhvr>
                                      <p:to>
                                        <p:strVal val="visible"/>
                                      </p:to>
                                    </p:set>
                                    <p:anim to="" calcmode="lin" valueType="num">
                                      <p:cBhvr>
                                        <p:cTn id="12" dur="1" fill="hold"/>
                                        <p:tgtEl>
                                          <p:spTgt spid="563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nimBg="1"/>
      <p:bldP spid="56326"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03" name="Picture 3" descr="IPCC_factors"/>
          <p:cNvPicPr>
            <a:picLocks noChangeAspect="1" noChangeArrowheads="1"/>
          </p:cNvPicPr>
          <p:nvPr/>
        </p:nvPicPr>
        <p:blipFill>
          <a:blip r:embed="rId3"/>
          <a:srcRect/>
          <a:stretch>
            <a:fillRect/>
          </a:stretch>
        </p:blipFill>
        <p:spPr bwMode="auto">
          <a:xfrm>
            <a:off x="533400" y="914400"/>
            <a:ext cx="7924800" cy="5503863"/>
          </a:xfrm>
          <a:prstGeom prst="rect">
            <a:avLst/>
          </a:prstGeom>
          <a:noFill/>
          <a:ln w="9525">
            <a:noFill/>
            <a:miter lim="800000"/>
            <a:headEnd/>
            <a:tailEnd/>
          </a:ln>
        </p:spPr>
      </p:pic>
      <p:sp>
        <p:nvSpPr>
          <p:cNvPr id="5" name="TextBox 4"/>
          <p:cNvSpPr txBox="1"/>
          <p:nvPr/>
        </p:nvSpPr>
        <p:spPr>
          <a:xfrm>
            <a:off x="685800" y="1524000"/>
            <a:ext cx="7557812" cy="2677656"/>
          </a:xfrm>
          <a:prstGeom prst="rect">
            <a:avLst/>
          </a:prstGeom>
          <a:solidFill>
            <a:srgbClr val="660066"/>
          </a:solidFill>
        </p:spPr>
        <p:txBody>
          <a:bodyPr wrap="none" rtlCol="0">
            <a:spAutoFit/>
          </a:bodyPr>
          <a:lstStyle/>
          <a:p>
            <a:r>
              <a:rPr lang="en-US" b="1" dirty="0" smtClean="0">
                <a:solidFill>
                  <a:srgbClr val="FFFF00"/>
                </a:solidFill>
              </a:rPr>
              <a:t>The understanding of anthropogenic warming and</a:t>
            </a:r>
          </a:p>
          <a:p>
            <a:r>
              <a:rPr lang="en-US" b="1" dirty="0" smtClean="0">
                <a:solidFill>
                  <a:srgbClr val="FFFF00"/>
                </a:solidFill>
              </a:rPr>
              <a:t>cooling influences on climate has improved since</a:t>
            </a:r>
          </a:p>
          <a:p>
            <a:r>
              <a:rPr lang="en-US" b="1" dirty="0" smtClean="0">
                <a:solidFill>
                  <a:srgbClr val="FFFF00"/>
                </a:solidFill>
              </a:rPr>
              <a:t>the TAR, leading to </a:t>
            </a:r>
            <a:r>
              <a:rPr lang="en-US" b="1" i="1" dirty="0" smtClean="0">
                <a:solidFill>
                  <a:srgbClr val="FFFF00"/>
                </a:solidFill>
              </a:rPr>
              <a:t>very high confidence7 that the</a:t>
            </a:r>
          </a:p>
          <a:p>
            <a:r>
              <a:rPr lang="en-US" b="1" dirty="0" smtClean="0">
                <a:solidFill>
                  <a:srgbClr val="FFFF00"/>
                </a:solidFill>
              </a:rPr>
              <a:t>global average net effect of human activities since</a:t>
            </a:r>
          </a:p>
          <a:p>
            <a:r>
              <a:rPr lang="en-US" b="1" dirty="0" smtClean="0">
                <a:solidFill>
                  <a:srgbClr val="FFFF00"/>
                </a:solidFill>
              </a:rPr>
              <a:t>1750 has been one of warming, with a </a:t>
            </a:r>
            <a:r>
              <a:rPr lang="en-US" b="1" dirty="0" err="1" smtClean="0">
                <a:solidFill>
                  <a:srgbClr val="FFFF00"/>
                </a:solidFill>
              </a:rPr>
              <a:t>radiative</a:t>
            </a:r>
            <a:endParaRPr lang="en-US" b="1" dirty="0" smtClean="0">
              <a:solidFill>
                <a:srgbClr val="FFFF00"/>
              </a:solidFill>
            </a:endParaRPr>
          </a:p>
          <a:p>
            <a:r>
              <a:rPr lang="en-US" b="1" dirty="0" smtClean="0">
                <a:solidFill>
                  <a:srgbClr val="FFFF00"/>
                </a:solidFill>
              </a:rPr>
              <a:t>forcing of +1.6 [+0.6 to +2.4] W </a:t>
            </a:r>
            <a:r>
              <a:rPr lang="en-US" b="1" dirty="0" err="1" smtClean="0">
                <a:solidFill>
                  <a:srgbClr val="FFFF00"/>
                </a:solidFill>
              </a:rPr>
              <a:t>m</a:t>
            </a:r>
            <a:r>
              <a:rPr lang="en-US" b="1" baseline="30000" dirty="0" smtClean="0">
                <a:solidFill>
                  <a:srgbClr val="FFFF00"/>
                </a:solidFill>
              </a:rPr>
              <a:t>–2</a:t>
            </a:r>
            <a:r>
              <a:rPr lang="en-US" b="1" dirty="0" smtClean="0">
                <a:solidFill>
                  <a:srgbClr val="FFFF00"/>
                </a:solidFill>
              </a:rPr>
              <a:t> </a:t>
            </a:r>
            <a:br>
              <a:rPr lang="en-US" b="1" dirty="0" smtClean="0">
                <a:solidFill>
                  <a:srgbClr val="FFFF00"/>
                </a:solidFill>
              </a:rPr>
            </a:br>
            <a:r>
              <a:rPr lang="en-US" b="1" dirty="0" smtClean="0">
                <a:solidFill>
                  <a:srgbClr val="FFFF00"/>
                </a:solidFill>
              </a:rPr>
              <a:t>(see Figure SPM.2). {2.3., 6.5, 2.9}</a:t>
            </a:r>
            <a:endParaRPr lang="en-US" dirty="0">
              <a:solidFill>
                <a:srgbClr val="FFFF00"/>
              </a:solidFill>
            </a:endParaRPr>
          </a:p>
        </p:txBody>
      </p:sp>
      <p:sp>
        <p:nvSpPr>
          <p:cNvPr id="6" name="TextBox 5"/>
          <p:cNvSpPr txBox="1"/>
          <p:nvPr/>
        </p:nvSpPr>
        <p:spPr>
          <a:xfrm>
            <a:off x="533400" y="1676400"/>
            <a:ext cx="7804891" cy="4154983"/>
          </a:xfrm>
          <a:prstGeom prst="rect">
            <a:avLst/>
          </a:prstGeom>
          <a:solidFill>
            <a:srgbClr val="660066"/>
          </a:solidFill>
        </p:spPr>
        <p:txBody>
          <a:bodyPr wrap="none" rtlCol="0">
            <a:spAutoFit/>
          </a:bodyPr>
          <a:lstStyle/>
          <a:p>
            <a:r>
              <a:rPr lang="en-US" dirty="0" smtClean="0"/>
              <a:t>Anthropogenic contributions to aerosols (primarily</a:t>
            </a:r>
          </a:p>
          <a:p>
            <a:r>
              <a:rPr lang="en-US" dirty="0" err="1" smtClean="0"/>
              <a:t>sulphate</a:t>
            </a:r>
            <a:r>
              <a:rPr lang="en-US" dirty="0" smtClean="0"/>
              <a:t>, organic carbon, black carbon, nitrate and</a:t>
            </a:r>
          </a:p>
          <a:p>
            <a:r>
              <a:rPr lang="en-US" dirty="0" smtClean="0"/>
              <a:t>dust) together produce a cooling effect, with a total</a:t>
            </a:r>
          </a:p>
          <a:p>
            <a:r>
              <a:rPr lang="en-US" dirty="0" smtClean="0"/>
              <a:t>direct </a:t>
            </a:r>
            <a:r>
              <a:rPr lang="en-US" dirty="0" err="1" smtClean="0"/>
              <a:t>radiative</a:t>
            </a:r>
            <a:r>
              <a:rPr lang="en-US" dirty="0" smtClean="0"/>
              <a:t> forcing of –0.5 [–0.9 to –0.1] W </a:t>
            </a:r>
            <a:r>
              <a:rPr lang="en-US" dirty="0" err="1" smtClean="0"/>
              <a:t>m</a:t>
            </a:r>
            <a:r>
              <a:rPr lang="en-US" baseline="30000" dirty="0" smtClean="0"/>
              <a:t>–2</a:t>
            </a:r>
          </a:p>
          <a:p>
            <a:r>
              <a:rPr lang="en-US" dirty="0" smtClean="0"/>
              <a:t>and an indirect cloud </a:t>
            </a:r>
            <a:r>
              <a:rPr lang="en-US" dirty="0" err="1" smtClean="0"/>
              <a:t>albedo</a:t>
            </a:r>
            <a:r>
              <a:rPr lang="en-US" dirty="0" smtClean="0"/>
              <a:t> forcing of –0.7 [–1.8 to</a:t>
            </a:r>
          </a:p>
          <a:p>
            <a:r>
              <a:rPr lang="en-US" dirty="0" smtClean="0"/>
              <a:t>–0.3] W </a:t>
            </a:r>
            <a:r>
              <a:rPr lang="en-US" dirty="0" err="1" smtClean="0"/>
              <a:t>m</a:t>
            </a:r>
            <a:r>
              <a:rPr lang="en-US" baseline="30000" dirty="0" smtClean="0"/>
              <a:t>–2</a:t>
            </a:r>
            <a:r>
              <a:rPr lang="en-US" dirty="0" smtClean="0"/>
              <a:t>. These </a:t>
            </a:r>
            <a:r>
              <a:rPr lang="en-US" dirty="0" err="1" smtClean="0"/>
              <a:t>forcings</a:t>
            </a:r>
            <a:r>
              <a:rPr lang="en-US" dirty="0" smtClean="0"/>
              <a:t> are now better understood</a:t>
            </a:r>
          </a:p>
          <a:p>
            <a:r>
              <a:rPr lang="en-US" dirty="0" smtClean="0"/>
              <a:t>than at the time of the TAR due to improved </a:t>
            </a:r>
            <a:r>
              <a:rPr lang="en-US" i="1" dirty="0" smtClean="0"/>
              <a:t>in situ,</a:t>
            </a:r>
          </a:p>
          <a:p>
            <a:r>
              <a:rPr lang="en-US" dirty="0" smtClean="0"/>
              <a:t>satellite and ground-based measurements and more</a:t>
            </a:r>
          </a:p>
          <a:p>
            <a:r>
              <a:rPr lang="en-US" dirty="0" smtClean="0"/>
              <a:t>comprehensive modeling, but remain the dominant</a:t>
            </a:r>
          </a:p>
          <a:p>
            <a:r>
              <a:rPr lang="en-US" dirty="0" smtClean="0"/>
              <a:t>uncertainty in </a:t>
            </a:r>
            <a:r>
              <a:rPr lang="en-US" dirty="0" err="1" smtClean="0"/>
              <a:t>radiative</a:t>
            </a:r>
            <a:r>
              <a:rPr lang="en-US" dirty="0" smtClean="0"/>
              <a:t> forcing. Aerosols also influence</a:t>
            </a:r>
          </a:p>
          <a:p>
            <a:r>
              <a:rPr lang="en-US" dirty="0" smtClean="0"/>
              <a:t>cloud lifetime and precipitation. {2.4, 2.9, 7.5}</a:t>
            </a:r>
            <a:endParaRPr lang="en-US" dirty="0">
              <a:solidFill>
                <a:srgbClr val="FFFF00"/>
              </a:solidFill>
            </a:endParaRPr>
          </a:p>
        </p:txBody>
      </p:sp>
      <p:sp>
        <p:nvSpPr>
          <p:cNvPr id="7" name="TextBox 6"/>
          <p:cNvSpPr txBox="1"/>
          <p:nvPr/>
        </p:nvSpPr>
        <p:spPr>
          <a:xfrm>
            <a:off x="685800" y="1828800"/>
            <a:ext cx="8238303" cy="4247317"/>
          </a:xfrm>
          <a:prstGeom prst="rect">
            <a:avLst/>
          </a:prstGeom>
          <a:solidFill>
            <a:srgbClr val="660066"/>
          </a:solidFill>
        </p:spPr>
        <p:txBody>
          <a:bodyPr wrap="none" rtlCol="0">
            <a:spAutoFit/>
          </a:bodyPr>
          <a:lstStyle/>
          <a:p>
            <a:r>
              <a:rPr lang="en-US" dirty="0" smtClean="0"/>
              <a:t>Changes in solar irradiance since 1750 are estimated</a:t>
            </a:r>
          </a:p>
          <a:p>
            <a:r>
              <a:rPr lang="en-US" dirty="0" smtClean="0"/>
              <a:t>to cause a </a:t>
            </a:r>
            <a:r>
              <a:rPr lang="en-US" dirty="0" err="1" smtClean="0"/>
              <a:t>radiative</a:t>
            </a:r>
            <a:r>
              <a:rPr lang="en-US" dirty="0" smtClean="0"/>
              <a:t> forcing of +0.12 [+0.06 to +0.30]</a:t>
            </a:r>
          </a:p>
          <a:p>
            <a:r>
              <a:rPr lang="en-US" dirty="0" smtClean="0"/>
              <a:t>W </a:t>
            </a:r>
            <a:r>
              <a:rPr lang="en-US" dirty="0" err="1" smtClean="0"/>
              <a:t>m</a:t>
            </a:r>
            <a:r>
              <a:rPr lang="en-US" baseline="30000" dirty="0" smtClean="0"/>
              <a:t>–2</a:t>
            </a:r>
            <a:r>
              <a:rPr lang="en-US" dirty="0" smtClean="0"/>
              <a:t>, which is less than half the estimate given in the</a:t>
            </a:r>
          </a:p>
          <a:p>
            <a:r>
              <a:rPr lang="en-US" dirty="0" smtClean="0"/>
              <a:t>TAR. {2.7}</a:t>
            </a:r>
          </a:p>
          <a:p>
            <a:endParaRPr lang="en-US" dirty="0" smtClean="0">
              <a:solidFill>
                <a:srgbClr val="FFFF00"/>
              </a:solidFill>
            </a:endParaRPr>
          </a:p>
          <a:p>
            <a:r>
              <a:rPr lang="en-US" sz="1800" dirty="0" smtClean="0">
                <a:solidFill>
                  <a:srgbClr val="FFFF00"/>
                </a:solidFill>
              </a:rPr>
              <a:t>Long form: </a:t>
            </a:r>
            <a:r>
              <a:rPr lang="en-US" sz="1800" dirty="0" smtClean="0"/>
              <a:t>The direct RF due to increase in solar irradiance is reduced from </a:t>
            </a:r>
          </a:p>
          <a:p>
            <a:r>
              <a:rPr lang="en-US" sz="1800" dirty="0" smtClean="0"/>
              <a:t>the TAR. The best estimate is +0.12 W </a:t>
            </a:r>
            <a:r>
              <a:rPr lang="en-US" sz="1800" dirty="0" err="1" smtClean="0"/>
              <a:t>m</a:t>
            </a:r>
            <a:r>
              <a:rPr lang="en-US" sz="1800" baseline="30000" dirty="0" smtClean="0"/>
              <a:t>–2</a:t>
            </a:r>
            <a:r>
              <a:rPr lang="en-US" sz="1800" dirty="0" smtClean="0"/>
              <a:t> (90% confidence interval: +0.06 </a:t>
            </a:r>
          </a:p>
          <a:p>
            <a:r>
              <a:rPr lang="en-US" sz="1800" dirty="0" smtClean="0"/>
              <a:t>to +0.30 W </a:t>
            </a:r>
            <a:r>
              <a:rPr lang="en-US" sz="1800" dirty="0" err="1" smtClean="0"/>
              <a:t>m</a:t>
            </a:r>
            <a:r>
              <a:rPr lang="en-US" sz="1800" baseline="30000" dirty="0" smtClean="0"/>
              <a:t>–2</a:t>
            </a:r>
            <a:r>
              <a:rPr lang="en-US" sz="1800" dirty="0" smtClean="0"/>
              <a:t>). While there have been advances in the direct solar irradiance </a:t>
            </a:r>
          </a:p>
          <a:p>
            <a:r>
              <a:rPr lang="en-US" sz="1800" dirty="0" smtClean="0"/>
              <a:t>variation, there remain large uncertainties. The level of scientific understanding </a:t>
            </a:r>
          </a:p>
          <a:p>
            <a:r>
              <a:rPr lang="en-US" sz="1800" dirty="0" smtClean="0"/>
              <a:t>is elevated to low relative to TAR for solar forcing due to direct irradiance </a:t>
            </a:r>
          </a:p>
          <a:p>
            <a:r>
              <a:rPr lang="en-US" sz="1800" dirty="0" smtClean="0"/>
              <a:t>change, while declared as very low for cosmic ray influences </a:t>
            </a:r>
          </a:p>
          <a:p>
            <a:r>
              <a:rPr lang="en-US" sz="1800" dirty="0" smtClean="0"/>
              <a:t>(</a:t>
            </a:r>
            <a:r>
              <a:rPr lang="en-US" sz="1800" u="sng" dirty="0" smtClean="0">
                <a:hlinkClick r:id="rId4"/>
              </a:rPr>
              <a:t>Section 2.9</a:t>
            </a:r>
            <a:r>
              <a:rPr lang="en-US" sz="1800" dirty="0" smtClean="0"/>
              <a:t>, </a:t>
            </a:r>
            <a:r>
              <a:rPr lang="en-US" sz="1800" u="sng" dirty="0" smtClean="0">
                <a:hlinkClick r:id="rId5"/>
              </a:rPr>
              <a:t>Table 2.11</a:t>
            </a:r>
            <a:r>
              <a:rPr lang="en-US" sz="1800" dirty="0" smtClean="0"/>
              <a:t>). </a:t>
            </a:r>
          </a:p>
          <a:p>
            <a:endParaRPr lang="en-US" dirty="0">
              <a:solidFill>
                <a:srgbClr val="FFFF00"/>
              </a:solidFill>
            </a:endParaRPr>
          </a:p>
        </p:txBody>
      </p:sp>
      <p:sp>
        <p:nvSpPr>
          <p:cNvPr id="8" name="TextBox 7"/>
          <p:cNvSpPr txBox="1"/>
          <p:nvPr/>
        </p:nvSpPr>
        <p:spPr>
          <a:xfrm>
            <a:off x="457200" y="1981200"/>
            <a:ext cx="9100981" cy="2031325"/>
          </a:xfrm>
          <a:prstGeom prst="rect">
            <a:avLst/>
          </a:prstGeom>
          <a:solidFill>
            <a:srgbClr val="660066"/>
          </a:solidFill>
        </p:spPr>
        <p:txBody>
          <a:bodyPr wrap="none" rtlCol="0">
            <a:spAutoFit/>
          </a:bodyPr>
          <a:lstStyle/>
          <a:p>
            <a:r>
              <a:rPr lang="en-US" sz="1800" dirty="0" smtClean="0"/>
              <a:t>Significant anthropogenic contributions to </a:t>
            </a:r>
            <a:r>
              <a:rPr lang="en-US" sz="1800" dirty="0" err="1" smtClean="0"/>
              <a:t>radiative</a:t>
            </a:r>
            <a:r>
              <a:rPr lang="en-US" sz="1800" dirty="0" smtClean="0"/>
              <a:t> forcing come from several other </a:t>
            </a:r>
            <a:br>
              <a:rPr lang="en-US" sz="1800" dirty="0" smtClean="0"/>
            </a:br>
            <a:r>
              <a:rPr lang="en-US" sz="1800" dirty="0" smtClean="0"/>
              <a:t>sources. </a:t>
            </a:r>
            <a:r>
              <a:rPr lang="en-US" sz="1800" dirty="0" err="1" smtClean="0"/>
              <a:t>Tropospheric</a:t>
            </a:r>
            <a:r>
              <a:rPr lang="en-US" sz="1800" dirty="0" smtClean="0"/>
              <a:t> </a:t>
            </a:r>
            <a:r>
              <a:rPr lang="en-US" sz="1800" dirty="0" smtClean="0">
                <a:solidFill>
                  <a:srgbClr val="FFFF00"/>
                </a:solidFill>
              </a:rPr>
              <a:t>ozone changes</a:t>
            </a:r>
            <a:r>
              <a:rPr lang="en-US" sz="1800" dirty="0" smtClean="0"/>
              <a:t> due to emissions of</a:t>
            </a:r>
            <a:r>
              <a:rPr lang="en-US" sz="1800" dirty="0" smtClean="0">
                <a:solidFill>
                  <a:srgbClr val="FFFF00"/>
                </a:solidFill>
              </a:rPr>
              <a:t> ozone-forming chemicals </a:t>
            </a:r>
            <a:br>
              <a:rPr lang="en-US" sz="1800" dirty="0" smtClean="0">
                <a:solidFill>
                  <a:srgbClr val="FFFF00"/>
                </a:solidFill>
              </a:rPr>
            </a:br>
            <a:r>
              <a:rPr lang="en-US" sz="1800" dirty="0" smtClean="0">
                <a:solidFill>
                  <a:srgbClr val="FFFF00"/>
                </a:solidFill>
              </a:rPr>
              <a:t>(nitrogen oxides, carbon monoxide, and hydrocarbons) </a:t>
            </a:r>
            <a:r>
              <a:rPr lang="en-US" sz="1800" dirty="0" smtClean="0"/>
              <a:t>contribute +0.35 </a:t>
            </a:r>
            <a:br>
              <a:rPr lang="en-US" sz="1800" dirty="0" smtClean="0"/>
            </a:br>
            <a:r>
              <a:rPr lang="en-US" sz="1800" dirty="0" smtClean="0"/>
              <a:t>[+0.25 to +0.65] W </a:t>
            </a:r>
            <a:r>
              <a:rPr lang="en-US" sz="1800" dirty="0" err="1" smtClean="0"/>
              <a:t>m</a:t>
            </a:r>
            <a:r>
              <a:rPr lang="en-US" sz="1800" baseline="30000" dirty="0" smtClean="0"/>
              <a:t>–2</a:t>
            </a:r>
            <a:r>
              <a:rPr lang="en-US" sz="1800" dirty="0" smtClean="0"/>
              <a:t>. The direct </a:t>
            </a:r>
            <a:r>
              <a:rPr lang="en-US" sz="1800" dirty="0" err="1" smtClean="0"/>
              <a:t>radiative</a:t>
            </a:r>
            <a:r>
              <a:rPr lang="en-US" sz="1800" dirty="0" smtClean="0"/>
              <a:t> forcing due to changes in </a:t>
            </a:r>
            <a:r>
              <a:rPr lang="en-US" sz="1800" dirty="0" smtClean="0">
                <a:solidFill>
                  <a:srgbClr val="FFFF00"/>
                </a:solidFill>
              </a:rPr>
              <a:t>halocarbons</a:t>
            </a:r>
            <a:r>
              <a:rPr lang="en-US" sz="1800" dirty="0" smtClean="0"/>
              <a:t> </a:t>
            </a:r>
          </a:p>
          <a:p>
            <a:r>
              <a:rPr lang="en-US" sz="1800" dirty="0" smtClean="0"/>
              <a:t>is +0.34 [+0.31 to +0.37] W </a:t>
            </a:r>
            <a:r>
              <a:rPr lang="en-US" sz="1800" dirty="0" err="1" smtClean="0"/>
              <a:t>m</a:t>
            </a:r>
            <a:r>
              <a:rPr lang="en-US" sz="1800" baseline="30000" dirty="0" smtClean="0"/>
              <a:t>–2</a:t>
            </a:r>
            <a:r>
              <a:rPr lang="en-US" sz="1800" dirty="0" smtClean="0"/>
              <a:t>. Changes in </a:t>
            </a:r>
            <a:r>
              <a:rPr lang="en-US" sz="1800" dirty="0" smtClean="0">
                <a:solidFill>
                  <a:srgbClr val="FFFF00"/>
                </a:solidFill>
              </a:rPr>
              <a:t>surface </a:t>
            </a:r>
            <a:r>
              <a:rPr lang="en-US" sz="1800" dirty="0" err="1" smtClean="0">
                <a:solidFill>
                  <a:srgbClr val="FFFF00"/>
                </a:solidFill>
              </a:rPr>
              <a:t>albedo</a:t>
            </a:r>
            <a:r>
              <a:rPr lang="en-US" sz="1800" dirty="0" smtClean="0"/>
              <a:t>, due to </a:t>
            </a:r>
            <a:r>
              <a:rPr lang="en-US" sz="1800" dirty="0" smtClean="0">
                <a:solidFill>
                  <a:srgbClr val="FFFF00"/>
                </a:solidFill>
              </a:rPr>
              <a:t>land cover changes</a:t>
            </a:r>
          </a:p>
          <a:p>
            <a:r>
              <a:rPr lang="en-US" sz="1800" dirty="0" smtClean="0"/>
              <a:t>and deposition of black carbon aerosols on snow, exert respective </a:t>
            </a:r>
            <a:r>
              <a:rPr lang="en-US" sz="1800" dirty="0" err="1" smtClean="0"/>
              <a:t>forcings</a:t>
            </a:r>
            <a:r>
              <a:rPr lang="en-US" sz="1800" dirty="0" smtClean="0"/>
              <a:t> of </a:t>
            </a:r>
            <a:br>
              <a:rPr lang="en-US" sz="1800" dirty="0" smtClean="0"/>
            </a:br>
            <a:r>
              <a:rPr lang="en-US" sz="1800" dirty="0" smtClean="0"/>
              <a:t>–0.2 [–0.4 to 0.0] and +0.1 [0.0 to +0.2] W </a:t>
            </a:r>
            <a:r>
              <a:rPr lang="en-US" sz="1800" dirty="0" err="1" smtClean="0"/>
              <a:t>m</a:t>
            </a:r>
            <a:r>
              <a:rPr lang="en-US" sz="1800" baseline="30000" dirty="0" smtClean="0"/>
              <a:t>–2</a:t>
            </a:r>
            <a:r>
              <a:rPr lang="en-US" sz="1800" dirty="0" smtClean="0"/>
              <a:t>. </a:t>
            </a:r>
            <a:endParaRPr lang="en-US" sz="1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xit" presetSubtype="32" fill="hold" grpId="0" nodeType="clickEffect">
                                  <p:stCondLst>
                                    <p:cond delay="0"/>
                                  </p:stCondLst>
                                  <p:childTnLst>
                                    <p:anim calcmode="lin" valueType="num">
                                      <p:cBhvr>
                                        <p:cTn id="18" dur="500"/>
                                        <p:tgtEl>
                                          <p:spTgt spid="6"/>
                                        </p:tgtEl>
                                        <p:attrNameLst>
                                          <p:attrName>ppt_w</p:attrName>
                                        </p:attrNameLst>
                                      </p:cBhvr>
                                      <p:tavLst>
                                        <p:tav tm="0">
                                          <p:val>
                                            <p:strVal val="ppt_w"/>
                                          </p:val>
                                        </p:tav>
                                        <p:tav tm="100000">
                                          <p:val>
                                            <p:fltVal val="0"/>
                                          </p:val>
                                        </p:tav>
                                      </p:tavLst>
                                    </p:anim>
                                    <p:anim calcmode="lin" valueType="num">
                                      <p:cBhvr>
                                        <p:cTn id="19" dur="500"/>
                                        <p:tgtEl>
                                          <p:spTgt spid="6"/>
                                        </p:tgtEl>
                                        <p:attrNameLst>
                                          <p:attrName>ppt_h</p:attrName>
                                        </p:attrNameLst>
                                      </p:cBhvr>
                                      <p:tavLst>
                                        <p:tav tm="0">
                                          <p:val>
                                            <p:strVal val="ppt_h"/>
                                          </p:val>
                                        </p:tav>
                                        <p:tav tm="100000">
                                          <p:val>
                                            <p:fltVal val="0"/>
                                          </p:val>
                                        </p:tav>
                                      </p:tavLst>
                                    </p:anim>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1"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xit" presetSubtype="32" fill="hold" grpId="0" nodeType="clickEffect">
                                  <p:stCondLst>
                                    <p:cond delay="0"/>
                                  </p:stCondLst>
                                  <p:childTnLst>
                                    <p:anim calcmode="lin" valueType="num">
                                      <p:cBhvr>
                                        <p:cTn id="30" dur="500"/>
                                        <p:tgtEl>
                                          <p:spTgt spid="8"/>
                                        </p:tgtEl>
                                        <p:attrNameLst>
                                          <p:attrName>ppt_w</p:attrName>
                                        </p:attrNameLst>
                                      </p:cBhvr>
                                      <p:tavLst>
                                        <p:tav tm="0">
                                          <p:val>
                                            <p:strVal val="ppt_w"/>
                                          </p:val>
                                        </p:tav>
                                        <p:tav tm="100000">
                                          <p:val>
                                            <p:fltVal val="0"/>
                                          </p:val>
                                        </p:tav>
                                      </p:tavLst>
                                    </p:anim>
                                    <p:anim calcmode="lin" valueType="num">
                                      <p:cBhvr>
                                        <p:cTn id="31" dur="500"/>
                                        <p:tgtEl>
                                          <p:spTgt spid="8"/>
                                        </p:tgtEl>
                                        <p:attrNameLst>
                                          <p:attrName>ppt_h</p:attrName>
                                        </p:attrNameLst>
                                      </p:cBhvr>
                                      <p:tavLst>
                                        <p:tav tm="0">
                                          <p:val>
                                            <p:strVal val="ppt_h"/>
                                          </p:val>
                                        </p:tav>
                                        <p:tav tm="100000">
                                          <p:val>
                                            <p:fltVal val="0"/>
                                          </p:val>
                                        </p:tav>
                                      </p:tavLst>
                                    </p:anim>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1"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xit" presetSubtype="32" fill="hold" grpId="0" nodeType="clickEffect">
                                  <p:stCondLst>
                                    <p:cond delay="0"/>
                                  </p:stCondLst>
                                  <p:childTnLst>
                                    <p:anim calcmode="lin" valueType="num">
                                      <p:cBhvr>
                                        <p:cTn id="42" dur="500"/>
                                        <p:tgtEl>
                                          <p:spTgt spid="7"/>
                                        </p:tgtEl>
                                        <p:attrNameLst>
                                          <p:attrName>ppt_w</p:attrName>
                                        </p:attrNameLst>
                                      </p:cBhvr>
                                      <p:tavLst>
                                        <p:tav tm="0">
                                          <p:val>
                                            <p:strVal val="ppt_w"/>
                                          </p:val>
                                        </p:tav>
                                        <p:tav tm="100000">
                                          <p:val>
                                            <p:fltVal val="0"/>
                                          </p:val>
                                        </p:tav>
                                      </p:tavLst>
                                    </p:anim>
                                    <p:anim calcmode="lin" valueType="num">
                                      <p:cBhvr>
                                        <p:cTn id="43" dur="500"/>
                                        <p:tgtEl>
                                          <p:spTgt spid="7"/>
                                        </p:tgtEl>
                                        <p:attrNameLst>
                                          <p:attrName>ppt_h</p:attrName>
                                        </p:attrNameLst>
                                      </p:cBhvr>
                                      <p:tavLst>
                                        <p:tav tm="0">
                                          <p:val>
                                            <p:strVal val="ppt_h"/>
                                          </p:val>
                                        </p:tav>
                                        <p:tav tm="100000">
                                          <p:val>
                                            <p:fltVal val="0"/>
                                          </p:val>
                                        </p:tav>
                                      </p:tavLst>
                                    </p:anim>
                                    <p:set>
                                      <p:cBhvr>
                                        <p:cTn id="4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7" grpId="1" animBg="1"/>
      <p:bldP spid="8" grpId="0" animBg="1"/>
      <p:bldP spid="8" grpId="1"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7772400" cy="4343400"/>
          </a:xfrm>
        </p:spPr>
        <p:txBody>
          <a:bodyPr/>
          <a:lstStyle/>
          <a:p>
            <a:pPr marL="514350" indent="-514350">
              <a:buNone/>
            </a:pPr>
            <a:r>
              <a:rPr lang="en-US" dirty="0" smtClean="0"/>
              <a:t>2) Direct Observations of Climate Change</a:t>
            </a:r>
          </a:p>
          <a:p>
            <a:pPr marL="514350" indent="-514350">
              <a:buNone/>
            </a:pPr>
            <a:r>
              <a:rPr lang="en-US" dirty="0" smtClean="0"/>
              <a:t>	</a:t>
            </a:r>
            <a:r>
              <a:rPr lang="en-US" i="1" dirty="0" err="1" smtClean="0">
                <a:solidFill>
                  <a:srgbClr val="FFFF00"/>
                </a:solidFill>
              </a:rPr>
              <a:t>Ya</a:t>
            </a:r>
            <a:r>
              <a:rPr lang="en-US" i="1" dirty="0" smtClean="0">
                <a:solidFill>
                  <a:srgbClr val="FFFF00"/>
                </a:solidFill>
              </a:rPr>
              <a:t> think ?</a:t>
            </a:r>
          </a:p>
          <a:p>
            <a:pPr marL="514350" indent="-514350">
              <a:buNone/>
            </a:pPr>
            <a:endParaRPr lang="en-US" dirty="0" smtClean="0"/>
          </a:p>
          <a:p>
            <a:pPr marL="514350" indent="-514350">
              <a:buNone/>
            </a:pPr>
            <a:r>
              <a:rPr lang="en-US" dirty="0" smtClean="0"/>
              <a:t>Evidence = T measurements (direct and indirect; land, air, and ocean) , AND changes in:</a:t>
            </a:r>
          </a:p>
          <a:p>
            <a:pPr marL="514350" indent="-514350">
              <a:buNone/>
            </a:pPr>
            <a:r>
              <a:rPr lang="en-US" dirty="0" smtClean="0"/>
              <a:t>ice cover, snow cover, water vapor content, ocean salinity, sea level, </a:t>
            </a:r>
            <a:r>
              <a:rPr lang="en-US" dirty="0" err="1" smtClean="0"/>
              <a:t>precipitaiton</a:t>
            </a:r>
            <a:r>
              <a:rPr lang="en-US" dirty="0" smtClean="0"/>
              <a:t> patterns, extreme weather events…</a:t>
            </a:r>
          </a:p>
          <a:p>
            <a:pPr>
              <a:buNone/>
            </a:pPr>
            <a:endParaRPr lang="en-US" dirty="0" smtClean="0"/>
          </a:p>
          <a:p>
            <a:pPr>
              <a:buNone/>
            </a:pPr>
            <a:r>
              <a:rPr lang="en-US" dirty="0" smtClean="0"/>
              <a:t> </a:t>
            </a:r>
            <a:endParaRPr lang="en-US" dirty="0"/>
          </a:p>
        </p:txBody>
      </p:sp>
      <p:sp>
        <p:nvSpPr>
          <p:cNvPr id="4" name="TextBox 3"/>
          <p:cNvSpPr txBox="1"/>
          <p:nvPr/>
        </p:nvSpPr>
        <p:spPr>
          <a:xfrm>
            <a:off x="304800" y="1752600"/>
            <a:ext cx="7966243" cy="1938992"/>
          </a:xfrm>
          <a:prstGeom prst="rect">
            <a:avLst/>
          </a:prstGeom>
          <a:solidFill>
            <a:srgbClr val="660066"/>
          </a:solidFill>
        </p:spPr>
        <p:txBody>
          <a:bodyPr wrap="none" rtlCol="0">
            <a:spAutoFit/>
          </a:bodyPr>
          <a:lstStyle/>
          <a:p>
            <a:r>
              <a:rPr lang="en-US" b="1" dirty="0" smtClean="0">
                <a:solidFill>
                  <a:srgbClr val="FFFF00"/>
                </a:solidFill>
              </a:rPr>
              <a:t>Warming of the climate system is unequivocal, as is</a:t>
            </a:r>
          </a:p>
          <a:p>
            <a:r>
              <a:rPr lang="en-US" b="1" dirty="0" smtClean="0">
                <a:solidFill>
                  <a:srgbClr val="FFFF00"/>
                </a:solidFill>
              </a:rPr>
              <a:t>now evident from observations of increases in global</a:t>
            </a:r>
          </a:p>
          <a:p>
            <a:r>
              <a:rPr lang="en-US" b="1" dirty="0" smtClean="0">
                <a:solidFill>
                  <a:srgbClr val="FFFF00"/>
                </a:solidFill>
              </a:rPr>
              <a:t>average air and ocean temperatures, widespread</a:t>
            </a:r>
          </a:p>
          <a:p>
            <a:r>
              <a:rPr lang="en-US" b="1" dirty="0" smtClean="0">
                <a:solidFill>
                  <a:srgbClr val="FFFF00"/>
                </a:solidFill>
              </a:rPr>
              <a:t>melting of snow and ice, and rising global average</a:t>
            </a:r>
          </a:p>
          <a:p>
            <a:r>
              <a:rPr lang="en-US" b="1" dirty="0" smtClean="0">
                <a:solidFill>
                  <a:srgbClr val="FFFF00"/>
                </a:solidFill>
              </a:rPr>
              <a:t>sea level (see Figure SPM.3). {3.2, 4.2, 5.5}</a:t>
            </a:r>
            <a:endParaRPr lang="en-US" dirty="0">
              <a:solidFill>
                <a:srgbClr val="FFFF00"/>
              </a:solidFill>
            </a:endParaRPr>
          </a:p>
        </p:txBody>
      </p:sp>
      <p:sp>
        <p:nvSpPr>
          <p:cNvPr id="5" name="TextBox 4"/>
          <p:cNvSpPr txBox="1"/>
          <p:nvPr/>
        </p:nvSpPr>
        <p:spPr>
          <a:xfrm>
            <a:off x="685800" y="1143000"/>
            <a:ext cx="8124115" cy="5386090"/>
          </a:xfrm>
          <a:prstGeom prst="rect">
            <a:avLst/>
          </a:prstGeom>
          <a:solidFill>
            <a:srgbClr val="660066"/>
          </a:solidFill>
        </p:spPr>
        <p:txBody>
          <a:bodyPr wrap="none" rtlCol="0">
            <a:spAutoFit/>
          </a:bodyPr>
          <a:lstStyle/>
          <a:p>
            <a:r>
              <a:rPr lang="en-US" sz="2000" i="1" dirty="0" smtClean="0"/>
              <a:t>• 11 of “last 12 years (1995-2006) among 12 warmest on record.</a:t>
            </a:r>
          </a:p>
          <a:p>
            <a:r>
              <a:rPr lang="en-US" sz="2000" i="1" dirty="0" smtClean="0"/>
              <a:t>   (2010 and 2005 tied </a:t>
            </a:r>
            <a:r>
              <a:rPr lang="en-US" sz="2000" i="1" dirty="0" err="1" smtClean="0"/>
              <a:t>w</a:t>
            </a:r>
            <a:r>
              <a:rPr lang="en-US" sz="2000" i="1" dirty="0" smtClean="0"/>
              <a:t>/ warmest  - 1998 still a close 3</a:t>
            </a:r>
            <a:r>
              <a:rPr lang="en-US" sz="2000" i="1" baseline="30000" dirty="0" smtClean="0"/>
              <a:t>rd</a:t>
            </a:r>
            <a:r>
              <a:rPr lang="en-US" sz="2000" i="1" dirty="0" smtClean="0"/>
              <a:t>). </a:t>
            </a:r>
            <a:br>
              <a:rPr lang="en-US" sz="2000" i="1" dirty="0" smtClean="0"/>
            </a:br>
            <a:r>
              <a:rPr lang="en-US" sz="2000" i="1" dirty="0" smtClean="0"/>
              <a:t>   Urban heat island effects are real but local, and have a </a:t>
            </a:r>
            <a:br>
              <a:rPr lang="en-US" sz="2000" i="1" dirty="0" smtClean="0"/>
            </a:br>
            <a:r>
              <a:rPr lang="en-US" sz="2000" i="1" dirty="0" smtClean="0"/>
              <a:t>   negligible influence.</a:t>
            </a:r>
          </a:p>
          <a:p>
            <a:endParaRPr lang="en-US" sz="2000" i="1" dirty="0" smtClean="0"/>
          </a:p>
          <a:p>
            <a:r>
              <a:rPr lang="en-US" sz="2000" i="1" dirty="0" smtClean="0"/>
              <a:t>• </a:t>
            </a:r>
            <a:r>
              <a:rPr lang="en-US" sz="2000" dirty="0" smtClean="0"/>
              <a:t>New analyses of balloon-borne and satellite measurements of </a:t>
            </a:r>
          </a:p>
          <a:p>
            <a:r>
              <a:rPr lang="en-US" sz="2000" dirty="0" smtClean="0"/>
              <a:t>lower- and mid-</a:t>
            </a:r>
            <a:r>
              <a:rPr lang="en-US" sz="2000" dirty="0" err="1" smtClean="0"/>
              <a:t>tropospheric</a:t>
            </a:r>
            <a:r>
              <a:rPr lang="en-US" sz="2000" dirty="0" smtClean="0"/>
              <a:t> temperature show warming rates that are </a:t>
            </a:r>
          </a:p>
          <a:p>
            <a:r>
              <a:rPr lang="en-US" sz="2000" dirty="0" smtClean="0"/>
              <a:t>Similar to those of the surface temperature record and are consistent </a:t>
            </a:r>
          </a:p>
          <a:p>
            <a:r>
              <a:rPr lang="en-US" sz="2000" dirty="0" smtClean="0"/>
              <a:t>within their respective uncertainties, largely reconciling a discrepancy </a:t>
            </a:r>
          </a:p>
          <a:p>
            <a:r>
              <a:rPr lang="en-US" sz="2000" dirty="0" smtClean="0"/>
              <a:t>noted in the TAR. {3.2, 3.4}</a:t>
            </a:r>
          </a:p>
          <a:p>
            <a:endParaRPr lang="en-US" sz="2000" dirty="0" smtClean="0"/>
          </a:p>
          <a:p>
            <a:r>
              <a:rPr lang="en-US" sz="2000" dirty="0" smtClean="0"/>
              <a:t>• The average atmospheric water </a:t>
            </a:r>
            <a:r>
              <a:rPr lang="en-US" sz="2000" dirty="0" err="1" smtClean="0"/>
              <a:t>vapour</a:t>
            </a:r>
            <a:r>
              <a:rPr lang="en-US" sz="2000" dirty="0" smtClean="0"/>
              <a:t> content has</a:t>
            </a:r>
          </a:p>
          <a:p>
            <a:r>
              <a:rPr lang="en-US" sz="2000" dirty="0" smtClean="0"/>
              <a:t>increased since at least the 1980s over land and ocean</a:t>
            </a:r>
          </a:p>
          <a:p>
            <a:r>
              <a:rPr lang="en-US" sz="2000" dirty="0" smtClean="0"/>
              <a:t>as well as in the upper troposphere. The increase is</a:t>
            </a:r>
          </a:p>
          <a:p>
            <a:r>
              <a:rPr lang="en-US" sz="2000" dirty="0" smtClean="0"/>
              <a:t>broadly consistent with the extra water </a:t>
            </a:r>
            <a:r>
              <a:rPr lang="en-US" sz="2000" dirty="0" err="1" smtClean="0"/>
              <a:t>vapour</a:t>
            </a:r>
            <a:r>
              <a:rPr lang="en-US" sz="2000" dirty="0" smtClean="0"/>
              <a:t> that</a:t>
            </a:r>
          </a:p>
          <a:p>
            <a:r>
              <a:rPr lang="en-US" sz="2000" dirty="0" smtClean="0"/>
              <a:t>warmer air can hold</a:t>
            </a:r>
          </a:p>
          <a:p>
            <a:endParaRPr lang="en-US" sz="2000" dirty="0"/>
          </a:p>
        </p:txBody>
      </p:sp>
      <p:sp>
        <p:nvSpPr>
          <p:cNvPr id="6" name="TextBox 5"/>
          <p:cNvSpPr txBox="1"/>
          <p:nvPr/>
        </p:nvSpPr>
        <p:spPr>
          <a:xfrm>
            <a:off x="762000" y="914400"/>
            <a:ext cx="6757555" cy="3785652"/>
          </a:xfrm>
          <a:prstGeom prst="rect">
            <a:avLst/>
          </a:prstGeom>
          <a:solidFill>
            <a:srgbClr val="660066"/>
          </a:solidFill>
        </p:spPr>
        <p:txBody>
          <a:bodyPr wrap="none" rtlCol="0">
            <a:spAutoFit/>
          </a:bodyPr>
          <a:lstStyle/>
          <a:p>
            <a:r>
              <a:rPr lang="en-US" sz="2000" i="1" dirty="0" smtClean="0"/>
              <a:t>• </a:t>
            </a:r>
            <a:r>
              <a:rPr lang="en-US" sz="2000" dirty="0" smtClean="0"/>
              <a:t>Observations since 1961 show that the average</a:t>
            </a:r>
          </a:p>
          <a:p>
            <a:r>
              <a:rPr lang="en-US" sz="2000" dirty="0" smtClean="0"/>
              <a:t>temperature of the global ocean has increased to depths</a:t>
            </a:r>
          </a:p>
          <a:p>
            <a:r>
              <a:rPr lang="en-US" sz="2000" dirty="0" smtClean="0"/>
              <a:t>of at least 3000 </a:t>
            </a:r>
            <a:r>
              <a:rPr lang="en-US" sz="2000" dirty="0" err="1" smtClean="0"/>
              <a:t>m</a:t>
            </a:r>
            <a:r>
              <a:rPr lang="en-US" sz="2000" dirty="0" smtClean="0"/>
              <a:t> and that the ocean has been absorbing</a:t>
            </a:r>
          </a:p>
          <a:p>
            <a:r>
              <a:rPr lang="en-US" sz="2000" dirty="0" smtClean="0"/>
              <a:t>more than 80% of the heat added to the climate system.</a:t>
            </a:r>
          </a:p>
          <a:p>
            <a:endParaRPr lang="en-US" sz="2000" dirty="0" smtClean="0"/>
          </a:p>
          <a:p>
            <a:r>
              <a:rPr lang="en-US" sz="2000" dirty="0" smtClean="0"/>
              <a:t>• Mountain glaciers and snow cover have declined on</a:t>
            </a:r>
          </a:p>
          <a:p>
            <a:r>
              <a:rPr lang="en-US" sz="2000" dirty="0" smtClean="0"/>
              <a:t>average in both hemispheres.</a:t>
            </a:r>
          </a:p>
          <a:p>
            <a:endParaRPr lang="en-US" sz="2000" dirty="0" smtClean="0"/>
          </a:p>
          <a:p>
            <a:r>
              <a:rPr lang="en-US" sz="2000" dirty="0" smtClean="0"/>
              <a:t>• Global average sea level rose at an average rate of 1.8</a:t>
            </a:r>
          </a:p>
          <a:p>
            <a:r>
              <a:rPr lang="en-US" sz="2000" dirty="0" smtClean="0"/>
              <a:t>[1.3 to 2.3] mm per year over 1961 to 2003</a:t>
            </a:r>
          </a:p>
          <a:p>
            <a:endParaRPr lang="en-US" sz="2000" dirty="0" smtClean="0"/>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xit" presetSubtype="32" fill="hold" grpId="0" nodeType="clickEffect">
                                  <p:stCondLst>
                                    <p:cond delay="0"/>
                                  </p:stCondLst>
                                  <p:childTnLst>
                                    <p:anim calcmode="lin" valueType="num">
                                      <p:cBhvr>
                                        <p:cTn id="14" dur="500"/>
                                        <p:tgtEl>
                                          <p:spTgt spid="4"/>
                                        </p:tgtEl>
                                        <p:attrNameLst>
                                          <p:attrName>ppt_w</p:attrName>
                                        </p:attrNameLst>
                                      </p:cBhvr>
                                      <p:tavLst>
                                        <p:tav tm="0">
                                          <p:val>
                                            <p:strVal val="ppt_w"/>
                                          </p:val>
                                        </p:tav>
                                        <p:tav tm="100000">
                                          <p:val>
                                            <p:fltVal val="0"/>
                                          </p:val>
                                        </p:tav>
                                      </p:tavLst>
                                    </p:anim>
                                    <p:anim calcmode="lin" valueType="num">
                                      <p:cBhvr>
                                        <p:cTn id="15" dur="500"/>
                                        <p:tgtEl>
                                          <p:spTgt spid="4"/>
                                        </p:tgtEl>
                                        <p:attrNameLst>
                                          <p:attrName>ppt_h</p:attrName>
                                        </p:attrNameLst>
                                      </p:cBhvr>
                                      <p:tavLst>
                                        <p:tav tm="0">
                                          <p:val>
                                            <p:strVal val="ppt_h"/>
                                          </p:val>
                                        </p:tav>
                                        <p:tav tm="100000">
                                          <p:val>
                                            <p:fltVal val="0"/>
                                          </p:val>
                                        </p:tav>
                                      </p:tavLst>
                                    </p:anim>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type="lt">
                                    <p:tmAbs val="0"/>
                                  </p:iterate>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iterate type="lt">
                                    <p:tmPct val="0"/>
                                  </p:iterate>
                                  <p:childTnLst>
                                    <p:animEffect transition="out" filter="fade">
                                      <p:cBhvr>
                                        <p:cTn id="24" dur="2000"/>
                                        <p:tgtEl>
                                          <p:spTgt spid="5"/>
                                        </p:tgtEl>
                                      </p:cBhvr>
                                    </p:animEffect>
                                    <p:set>
                                      <p:cBhvr>
                                        <p:cTn id="25" dur="1" fill="hold">
                                          <p:stCondLst>
                                            <p:cond delay="19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iterate type="lt">
                                    <p:tmAbs val="0"/>
                                  </p:iterate>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iterate type="lt">
                                    <p:tmPct val="0"/>
                                  </p:iterate>
                                  <p:childTnLst>
                                    <p:animEffect transition="out" filter="fade">
                                      <p:cBhvr>
                                        <p:cTn id="33" dur="2000"/>
                                        <p:tgtEl>
                                          <p:spTgt spid="6"/>
                                        </p:tgtEl>
                                      </p:cBhvr>
                                    </p:animEffect>
                                    <p:set>
                                      <p:cBhvr>
                                        <p:cTn id="34"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ext Box 1026"/>
          <p:cNvSpPr txBox="1">
            <a:spLocks noChangeArrowheads="1"/>
          </p:cNvSpPr>
          <p:nvPr/>
        </p:nvSpPr>
        <p:spPr bwMode="auto">
          <a:xfrm>
            <a:off x="541338" y="179388"/>
            <a:ext cx="5832697" cy="523220"/>
          </a:xfrm>
          <a:prstGeom prst="rect">
            <a:avLst/>
          </a:prstGeom>
          <a:noFill/>
          <a:ln w="9525">
            <a:noFill/>
            <a:miter lim="800000"/>
            <a:headEnd/>
            <a:tailEnd/>
          </a:ln>
        </p:spPr>
        <p:txBody>
          <a:bodyPr wrap="none">
            <a:prstTxWarp prst="textNoShape">
              <a:avLst/>
            </a:prstTxWarp>
            <a:spAutoFit/>
          </a:bodyPr>
          <a:lstStyle/>
          <a:p>
            <a:r>
              <a:rPr lang="en-US" sz="2800" dirty="0" smtClean="0">
                <a:solidFill>
                  <a:schemeClr val="folHlink"/>
                </a:solidFill>
              </a:rPr>
              <a:t>Sea </a:t>
            </a:r>
            <a:r>
              <a:rPr lang="en-US" sz="2800" dirty="0">
                <a:solidFill>
                  <a:schemeClr val="folHlink"/>
                </a:solidFill>
              </a:rPr>
              <a:t>level up - snow &amp; ice melting…</a:t>
            </a:r>
          </a:p>
        </p:txBody>
      </p:sp>
      <p:pic>
        <p:nvPicPr>
          <p:cNvPr id="20483" name="Picture 1029"/>
          <p:cNvPicPr>
            <a:picLocks noChangeAspect="1" noChangeArrowheads="1"/>
          </p:cNvPicPr>
          <p:nvPr/>
        </p:nvPicPr>
        <p:blipFill>
          <a:blip r:embed="rId3"/>
          <a:srcRect/>
          <a:stretch>
            <a:fillRect/>
          </a:stretch>
        </p:blipFill>
        <p:spPr bwMode="auto">
          <a:xfrm>
            <a:off x="457200" y="1219200"/>
            <a:ext cx="3975100" cy="4805363"/>
          </a:xfrm>
          <a:prstGeom prst="rect">
            <a:avLst/>
          </a:prstGeom>
          <a:noFill/>
          <a:ln w="9525">
            <a:noFill/>
            <a:miter lim="800000"/>
            <a:headEnd/>
            <a:tailEnd/>
          </a:ln>
        </p:spPr>
      </p:pic>
      <p:pic>
        <p:nvPicPr>
          <p:cNvPr id="20484" name="Picture 1030"/>
          <p:cNvPicPr>
            <a:picLocks noChangeAspect="1" noChangeArrowheads="1"/>
          </p:cNvPicPr>
          <p:nvPr/>
        </p:nvPicPr>
        <p:blipFill>
          <a:blip r:embed="rId4"/>
          <a:srcRect/>
          <a:stretch>
            <a:fillRect/>
          </a:stretch>
        </p:blipFill>
        <p:spPr bwMode="auto">
          <a:xfrm>
            <a:off x="4572000" y="1219200"/>
            <a:ext cx="4027488" cy="4800600"/>
          </a:xfrm>
          <a:prstGeom prst="rect">
            <a:avLst/>
          </a:prstGeom>
          <a:noFill/>
          <a:ln w="9525">
            <a:noFill/>
            <a:miter lim="800000"/>
            <a:headEnd/>
            <a:tailEnd/>
          </a:ln>
        </p:spPr>
      </p:pic>
      <p:sp>
        <p:nvSpPr>
          <p:cNvPr id="20485" name="Text Box 1031"/>
          <p:cNvSpPr txBox="1">
            <a:spLocks noChangeArrowheads="1"/>
          </p:cNvSpPr>
          <p:nvPr/>
        </p:nvSpPr>
        <p:spPr bwMode="auto">
          <a:xfrm>
            <a:off x="919163" y="6096000"/>
            <a:ext cx="2586037" cy="366713"/>
          </a:xfrm>
          <a:prstGeom prst="rect">
            <a:avLst/>
          </a:prstGeom>
          <a:noFill/>
          <a:ln w="9525">
            <a:noFill/>
            <a:miter lim="800000"/>
            <a:headEnd/>
            <a:tailEnd/>
          </a:ln>
        </p:spPr>
        <p:txBody>
          <a:bodyPr wrap="none">
            <a:prstTxWarp prst="textNoShape">
              <a:avLst/>
            </a:prstTxWarp>
            <a:spAutoFit/>
          </a:bodyPr>
          <a:lstStyle/>
          <a:p>
            <a:r>
              <a:rPr lang="en-US" sz="1800"/>
              <a:t>IPCC, AR4, WG1, 2007</a:t>
            </a:r>
          </a:p>
        </p:txBody>
      </p:sp>
      <p:sp>
        <p:nvSpPr>
          <p:cNvPr id="20486" name="Text Box 1032"/>
          <p:cNvSpPr txBox="1">
            <a:spLocks noChangeArrowheads="1"/>
          </p:cNvSpPr>
          <p:nvPr/>
        </p:nvSpPr>
        <p:spPr bwMode="auto">
          <a:xfrm>
            <a:off x="5378450" y="6172200"/>
            <a:ext cx="2241550" cy="366713"/>
          </a:xfrm>
          <a:prstGeom prst="rect">
            <a:avLst/>
          </a:prstGeom>
          <a:noFill/>
          <a:ln w="9525">
            <a:noFill/>
            <a:miter lim="800000"/>
            <a:headEnd/>
            <a:tailEnd/>
          </a:ln>
        </p:spPr>
        <p:txBody>
          <a:bodyPr wrap="none">
            <a:prstTxWarp prst="textNoShape">
              <a:avLst/>
            </a:prstTxWarp>
            <a:spAutoFit/>
          </a:bodyPr>
          <a:lstStyle/>
          <a:p>
            <a:r>
              <a:rPr lang="en-US" sz="1800"/>
              <a:t>NOAA, CMDL, 2009</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000" y="304800"/>
            <a:ext cx="8593742" cy="44958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1683</TotalTime>
  <Words>2029</Words>
  <Application>Microsoft Macintosh PowerPoint</Application>
  <PresentationFormat>On-screen Show (4:3)</PresentationFormat>
  <Paragraphs>231</Paragraphs>
  <Slides>21</Slides>
  <Notes>14</Notes>
  <HiddenSlides>0</HiddenSlides>
  <MMClips>0</MMClips>
  <ScaleCrop>false</ScaleCrop>
  <HeadingPairs>
    <vt:vector size="4" baseType="variant">
      <vt:variant>
        <vt:lpstr>Design Template</vt:lpstr>
      </vt:variant>
      <vt:variant>
        <vt:i4>1</vt:i4>
      </vt:variant>
      <vt:variant>
        <vt:lpstr>Slide Titles</vt:lpstr>
      </vt:variant>
      <vt:variant>
        <vt:i4>21</vt:i4>
      </vt:variant>
    </vt:vector>
  </HeadingPairs>
  <TitlesOfParts>
    <vt:vector size="22" baseType="lpstr">
      <vt:lpstr>Blank Presentation</vt:lpstr>
      <vt:lpstr>CHEM 304 – 4/9/12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UW-Eau Claire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 304 - 1/25/07 </dc:title>
  <cp:lastModifiedBy>Jim Phillips</cp:lastModifiedBy>
  <cp:revision>94</cp:revision>
  <dcterms:created xsi:type="dcterms:W3CDTF">2012-04-08T18:45:18Z</dcterms:created>
  <dcterms:modified xsi:type="dcterms:W3CDTF">2012-04-08T18:52:29Z</dcterms:modified>
</cp:coreProperties>
</file>