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19" r:id="rId3"/>
    <p:sldId id="316" r:id="rId4"/>
    <p:sldId id="317" r:id="rId5"/>
    <p:sldId id="308" r:id="rId6"/>
    <p:sldId id="307" r:id="rId7"/>
    <p:sldId id="312" r:id="rId8"/>
    <p:sldId id="310" r:id="rId9"/>
    <p:sldId id="309" r:id="rId10"/>
    <p:sldId id="313" r:id="rId11"/>
    <p:sldId id="31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F13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12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8A9B5B-CA80-6245-939D-104D6E1C0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B42BB-1C4A-8F46-A10E-A201DE890BC7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8038-B3E0-AA40-AC8A-5B589EDA4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7A226-BB77-C346-9838-3EE874F5C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224A-A9AE-E541-A12A-3152E3D3C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7CA27-EF27-4D43-9169-95A661275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6B53-0F2F-FD4A-8C06-61A38E638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D112-D5FF-474D-A633-FCCAE5730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BE62A-C141-D64A-9C5F-331605A6E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F9CC-50B6-0843-96D7-D18BDE148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5FF5-3C46-3B40-867D-B63A1ACBE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A504-F7A6-C34F-8B81-48F538BDC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8688-BABD-B54B-9B37-8B7A49FC0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56A0D7-C13D-9749-A1ED-AA5B8F61E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LAYRdSnRS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CHEM 304</a:t>
            </a:r>
            <a:r>
              <a:rPr lang="en-US" sz="3600" dirty="0" smtClean="0"/>
              <a:t> – </a:t>
            </a:r>
            <a:r>
              <a:rPr lang="en-US" sz="3600" dirty="0"/>
              <a:t>4</a:t>
            </a:r>
            <a:r>
              <a:rPr lang="en-US" sz="3600" dirty="0" smtClean="0"/>
              <a:t>/6/12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839200" cy="5410200"/>
          </a:xfrm>
        </p:spPr>
        <p:txBody>
          <a:bodyPr/>
          <a:lstStyle/>
          <a:p>
            <a:pPr marL="812800" indent="-812800" algn="l" eaLnBrk="1" hangingPunct="1"/>
            <a:r>
              <a:rPr lang="en-US" sz="2800" dirty="0" smtClean="0"/>
              <a:t>II. Climate Change:</a:t>
            </a:r>
          </a:p>
          <a:p>
            <a:pPr marL="812800" indent="-812800" algn="l" eaLnBrk="1" hangingPunct="1"/>
            <a:r>
              <a:rPr lang="en-US" sz="2800" dirty="0" smtClean="0"/>
              <a:t>	- Quick Comment about </a:t>
            </a:r>
            <a:r>
              <a:rPr lang="en-US" sz="2800" dirty="0" err="1" smtClean="0"/>
              <a:t>GHG’s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Albedo</a:t>
            </a:r>
            <a:endParaRPr lang="en-US" sz="2800" dirty="0" smtClean="0"/>
          </a:p>
          <a:p>
            <a:pPr marL="812800" indent="-812800" algn="l" eaLnBrk="1" hangingPunct="1"/>
            <a:r>
              <a:rPr lang="en-US" sz="2800" dirty="0" smtClean="0"/>
              <a:t>	- </a:t>
            </a:r>
            <a:r>
              <a:rPr lang="en-US" sz="2800" dirty="0" smtClean="0"/>
              <a:t>Solar Effects 	</a:t>
            </a:r>
          </a:p>
          <a:p>
            <a:pPr marL="812800" indent="-812800" algn="l" eaLnBrk="1" hangingPunct="1"/>
            <a:r>
              <a:rPr lang="en-US" sz="2800" dirty="0" smtClean="0"/>
              <a:t>	- Temperature Histories</a:t>
            </a:r>
          </a:p>
          <a:p>
            <a:pPr marL="812800" indent="-812800" algn="l" eaLnBrk="1" hangingPunct="1"/>
            <a:r>
              <a:rPr lang="en-US" sz="2800" dirty="0" smtClean="0"/>
              <a:t>			- The </a:t>
            </a:r>
            <a:r>
              <a:rPr lang="en-US" sz="2800" dirty="0" err="1" smtClean="0"/>
              <a:t>Vostock</a:t>
            </a:r>
            <a:r>
              <a:rPr lang="en-US" sz="2800" dirty="0" smtClean="0"/>
              <a:t> Ice Core</a:t>
            </a:r>
          </a:p>
          <a:p>
            <a:pPr marL="812800" indent="-812800" algn="l" eaLnBrk="1" hangingPunct="1"/>
            <a:r>
              <a:rPr lang="en-US" sz="2800" dirty="0" smtClean="0"/>
              <a:t>	- Feedbacks</a:t>
            </a:r>
          </a:p>
          <a:p>
            <a:pPr marL="812800" indent="-812800" algn="l" eaLnBrk="1" hangingPunct="1"/>
            <a:r>
              <a:rPr lang="en-US" sz="2800" b="1" u="sng" dirty="0" smtClean="0">
                <a:solidFill>
                  <a:schemeClr val="hlink"/>
                </a:solidFill>
              </a:rPr>
              <a:t>Read IPCC WG I “AR4” (2007) Report (</a:t>
            </a:r>
            <a:r>
              <a:rPr lang="en-US" sz="2800" b="1" u="sng" dirty="0" smtClean="0">
                <a:solidFill>
                  <a:srgbClr val="FFB3B3"/>
                </a:solidFill>
              </a:rPr>
              <a:t>by</a:t>
            </a:r>
            <a:r>
              <a:rPr lang="en-US" sz="2800" b="1" u="sng" dirty="0" smtClean="0">
                <a:solidFill>
                  <a:srgbClr val="FFB3B3"/>
                </a:solidFill>
              </a:rPr>
              <a:t> M!</a:t>
            </a:r>
            <a:r>
              <a:rPr lang="en-US" sz="2800" b="1" u="sng" dirty="0" smtClean="0">
                <a:solidFill>
                  <a:srgbClr val="FFB3B3"/>
                </a:solidFill>
              </a:rPr>
              <a:t>!!</a:t>
            </a:r>
            <a:r>
              <a:rPr lang="en-US" sz="2800" b="1" u="sng" dirty="0" smtClean="0">
                <a:solidFill>
                  <a:schemeClr val="hlink"/>
                </a:solidFill>
              </a:rPr>
              <a:t>)</a:t>
            </a:r>
            <a:endParaRPr lang="en-US" sz="2800" dirty="0" smtClean="0">
              <a:solidFill>
                <a:schemeClr val="hlink"/>
              </a:solidFill>
            </a:endParaRPr>
          </a:p>
          <a:p>
            <a:pPr marL="812800" indent="-812800" algn="l" eaLnBrk="1" hangingPunct="1">
              <a:buFont typeface="Wingdings" charset="2"/>
              <a:buChar char="Ø"/>
            </a:pPr>
            <a:r>
              <a:rPr lang="en-US" sz="2800" dirty="0" smtClean="0">
                <a:solidFill>
                  <a:schemeClr val="hlink"/>
                </a:solidFill>
              </a:rPr>
              <a:t>QUIZ</a:t>
            </a:r>
            <a:r>
              <a:rPr lang="en-US" sz="2800" dirty="0" smtClean="0">
                <a:solidFill>
                  <a:schemeClr val="hlink"/>
                </a:solidFill>
              </a:rPr>
              <a:t>:</a:t>
            </a:r>
            <a:r>
              <a:rPr lang="en-US" sz="2800" dirty="0" smtClean="0">
                <a:solidFill>
                  <a:schemeClr val="hlink"/>
                </a:solidFill>
              </a:rPr>
              <a:t> F </a:t>
            </a:r>
            <a:r>
              <a:rPr lang="en-US" sz="2800" dirty="0" smtClean="0">
                <a:solidFill>
                  <a:schemeClr val="hlink"/>
                </a:solidFill>
              </a:rPr>
              <a:t>4/</a:t>
            </a:r>
            <a:r>
              <a:rPr lang="en-US" sz="2800" dirty="0" smtClean="0">
                <a:solidFill>
                  <a:schemeClr val="hlink"/>
                </a:solidFill>
              </a:rPr>
              <a:t>13 </a:t>
            </a:r>
            <a:r>
              <a:rPr lang="en-US" sz="2800" dirty="0" smtClean="0">
                <a:solidFill>
                  <a:schemeClr val="hlink"/>
                </a:solidFill>
              </a:rPr>
              <a:t>(HW 7 &amp; 8, &amp; IPCC Report)</a:t>
            </a:r>
            <a:endParaRPr lang="en-US" sz="2800" dirty="0" smtClean="0">
              <a:solidFill>
                <a:schemeClr val="hlink"/>
              </a:solidFill>
            </a:endParaRPr>
          </a:p>
          <a:p>
            <a:pPr marL="812800" indent="-812800" algn="l" eaLnBrk="1" hangingPunct="1">
              <a:buFont typeface="Wingdings" charset="2"/>
              <a:buChar char="Ø"/>
            </a:pPr>
            <a:r>
              <a:rPr lang="en-US" sz="2800" dirty="0" smtClean="0">
                <a:solidFill>
                  <a:schemeClr val="hlink"/>
                </a:solidFill>
              </a:rPr>
              <a:t>(Dr. Jim will be off campus …)</a:t>
            </a:r>
            <a:endParaRPr lang="en-US" sz="2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315200" cy="609600"/>
          </a:xfrm>
        </p:spPr>
        <p:txBody>
          <a:bodyPr/>
          <a:lstStyle/>
          <a:p>
            <a:pPr eaLnBrk="1" hangingPunct="1"/>
            <a:r>
              <a:rPr lang="en-US"/>
              <a:t>The Vostock Ice Core … </a:t>
            </a:r>
          </a:p>
        </p:txBody>
      </p:sp>
      <p:pic>
        <p:nvPicPr>
          <p:cNvPr id="25603" name="Picture 4" descr="Vos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5532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1534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Are these Feedbacks + or – ?</a:t>
            </a:r>
          </a:p>
          <a:p>
            <a:pPr eaLnBrk="1" hangingPunct="1"/>
            <a:r>
              <a:rPr lang="en-US" sz="2800"/>
              <a:t>Temperature increase melts permafrost, releasing trapped methane…</a:t>
            </a:r>
            <a:br>
              <a:rPr lang="en-US" sz="2800"/>
            </a:br>
            <a:endParaRPr lang="en-US" sz="2800"/>
          </a:p>
          <a:p>
            <a:pPr eaLnBrk="1" hangingPunct="1"/>
            <a:r>
              <a:rPr lang="en-US" sz="2800"/>
              <a:t>Temperature Increase melts Sea Ice…</a:t>
            </a:r>
            <a:br>
              <a:rPr lang="en-US" sz="2800"/>
            </a:br>
            <a:endParaRPr lang="en-US" sz="2800"/>
          </a:p>
          <a:p>
            <a:pPr eaLnBrk="1" hangingPunct="1"/>
            <a:r>
              <a:rPr lang="en-US" sz="2800"/>
              <a:t>Increased CO</a:t>
            </a:r>
            <a:r>
              <a:rPr lang="en-US" sz="2800" baseline="-25000"/>
              <a:t>2</a:t>
            </a:r>
            <a:r>
              <a:rPr lang="en-US" sz="2800"/>
              <a:t> fertilizes plants…</a:t>
            </a:r>
            <a:br>
              <a:rPr lang="en-US" sz="2800"/>
            </a:br>
            <a:endParaRPr lang="en-US" sz="2800"/>
          </a:p>
          <a:p>
            <a:pPr eaLnBrk="1" hangingPunct="1"/>
            <a:r>
              <a:rPr lang="en-US" sz="2800"/>
              <a:t>Increased T lengthens and extends growing season…</a:t>
            </a:r>
          </a:p>
          <a:p>
            <a:pPr eaLnBrk="1" hangingPunct="1">
              <a:buFontTx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382000" cy="5943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A Quick review re: </a:t>
            </a:r>
            <a:r>
              <a:rPr lang="en-US" dirty="0" err="1" smtClean="0"/>
              <a:t>GHG’s</a:t>
            </a:r>
            <a:r>
              <a:rPr lang="en-US" dirty="0" smtClean="0"/>
              <a:t>: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Amounts of </a:t>
            </a:r>
            <a:r>
              <a:rPr lang="en-US" u="sng" dirty="0" smtClean="0"/>
              <a:t>all</a:t>
            </a:r>
            <a:r>
              <a:rPr lang="en-US" dirty="0" smtClean="0"/>
              <a:t> </a:t>
            </a:r>
            <a:r>
              <a:rPr lang="en-US" dirty="0" err="1" smtClean="0"/>
              <a:t>GHG’s</a:t>
            </a:r>
            <a:r>
              <a:rPr lang="en-US" dirty="0" smtClean="0"/>
              <a:t> are increasing, but: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(~30% Increase) is already 380 </a:t>
            </a:r>
            <a:r>
              <a:rPr lang="en-US" dirty="0" err="1" smtClean="0"/>
              <a:t>ppm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CH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~2 </a:t>
            </a:r>
            <a:r>
              <a:rPr lang="en-US" dirty="0" err="1" smtClean="0"/>
              <a:t>ppm</a:t>
            </a:r>
            <a:r>
              <a:rPr lang="en-US" dirty="0" smtClean="0"/>
              <a:t>, but a 2.5-fold inc, but more effective GHG than CO</a:t>
            </a:r>
            <a:r>
              <a:rPr lang="en-US" baseline="-25000" dirty="0" smtClean="0"/>
              <a:t>2</a:t>
            </a:r>
            <a:r>
              <a:rPr lang="en-US" dirty="0" smtClean="0"/>
              <a:t> (GWP ~ 25-50)</a:t>
            </a:r>
            <a:br>
              <a:rPr lang="en-US" dirty="0" smtClean="0"/>
            </a:br>
            <a:endParaRPr lang="en-US" dirty="0" smtClean="0"/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Halocarbons</a:t>
            </a:r>
            <a:r>
              <a:rPr lang="en-US" dirty="0" smtClean="0"/>
              <a:t> - ~ all </a:t>
            </a:r>
            <a:r>
              <a:rPr lang="en-US" dirty="0" err="1" smtClean="0"/>
              <a:t>anthro</a:t>
            </a:r>
            <a:r>
              <a:rPr lang="en-US" dirty="0" smtClean="0"/>
              <a:t>, </a:t>
            </a:r>
            <a:r>
              <a:rPr lang="en-US" dirty="0" err="1" smtClean="0"/>
              <a:t>ppt</a:t>
            </a:r>
            <a:r>
              <a:rPr lang="en-US" dirty="0" smtClean="0"/>
              <a:t> levels, but powerful (</a:t>
            </a:r>
            <a:r>
              <a:rPr lang="en-US" dirty="0" err="1" smtClean="0"/>
              <a:t>GWP’s</a:t>
            </a:r>
            <a:r>
              <a:rPr lang="en-US" dirty="0" smtClean="0"/>
              <a:t> 100’s to 1000’s)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lbedo0001"/>
          <p:cNvPicPr>
            <a:picLocks noChangeAspect="1" noChangeArrowheads="1"/>
          </p:cNvPicPr>
          <p:nvPr/>
        </p:nvPicPr>
        <p:blipFill>
          <a:blip r:embed="rId2">
            <a:lum bright="-16000" contrast="20000"/>
          </a:blip>
          <a:srcRect/>
          <a:stretch>
            <a:fillRect/>
          </a:stretch>
        </p:blipFill>
        <p:spPr bwMode="auto">
          <a:xfrm>
            <a:off x="1676400" y="1371600"/>
            <a:ext cx="5780088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Albedo Effects - surface/land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76300"/>
            <a:ext cx="6350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41425" y="381000"/>
            <a:ext cx="622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Mt.  Pinatubo Eruption - Philippines 1991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hist0001"/>
          <p:cNvPicPr>
            <a:picLocks noChangeAspect="1" noChangeArrowheads="1"/>
          </p:cNvPicPr>
          <p:nvPr/>
        </p:nvPicPr>
        <p:blipFill>
          <a:blip r:embed="rId2">
            <a:lum bright="-16000" contrast="24000"/>
          </a:blip>
          <a:srcRect/>
          <a:stretch>
            <a:fillRect/>
          </a:stretch>
        </p:blipFill>
        <p:spPr bwMode="auto">
          <a:xfrm>
            <a:off x="228600" y="1676400"/>
            <a:ext cx="4572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ThistB0001"/>
          <p:cNvPicPr>
            <a:picLocks noChangeAspect="1" noChangeArrowheads="1"/>
          </p:cNvPicPr>
          <p:nvPr/>
        </p:nvPicPr>
        <p:blipFill>
          <a:blip r:embed="rId3">
            <a:lum bright="-18000" contrast="20000"/>
          </a:blip>
          <a:srcRect/>
          <a:stretch>
            <a:fillRect/>
          </a:stretch>
        </p:blipFill>
        <p:spPr bwMode="auto">
          <a:xfrm>
            <a:off x="5105400" y="1676400"/>
            <a:ext cx="36433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Temperature History over 4 different “timescales”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685800"/>
          </a:xfrm>
        </p:spPr>
        <p:txBody>
          <a:bodyPr/>
          <a:lstStyle/>
          <a:p>
            <a:pPr eaLnBrk="1" hangingPunct="1"/>
            <a:r>
              <a:rPr lang="en-US" sz="3200"/>
              <a:t>Long Term Solar Effects: Milankovich Cycles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181600"/>
            <a:ext cx="74676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hlinkClick r:id="rId2"/>
              </a:rPr>
              <a:t>http://www.youtube.com/watch?v=wLAYRdSnRSI</a:t>
            </a:r>
            <a:r>
              <a:rPr lang="en-US"/>
              <a:t>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71600"/>
            <a:ext cx="50292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09600"/>
            <a:ext cx="6477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14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47750"/>
            <a:ext cx="6400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unspot0001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 rot="-98311">
            <a:off x="363538" y="776288"/>
            <a:ext cx="33178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Short/Med. term Solar Effects: ~10-12 yr. sunspot cycle</a:t>
            </a:r>
          </a:p>
        </p:txBody>
      </p:sp>
      <p:pic>
        <p:nvPicPr>
          <p:cNvPr id="2355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90600"/>
            <a:ext cx="4279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0" y="5334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Solar Cycle Frequency and T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57300"/>
            <a:ext cx="6540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265</Words>
  <Application>Microsoft Macintosh PowerPoint</Application>
  <PresentationFormat>On-screen Show (4:3)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ＭＳ Ｐゴシック</vt:lpstr>
      <vt:lpstr>Blank Presentation</vt:lpstr>
      <vt:lpstr>CHEM 304 – 4/6/12</vt:lpstr>
      <vt:lpstr>Slide 2</vt:lpstr>
      <vt:lpstr>Slide 3</vt:lpstr>
      <vt:lpstr>Slide 4</vt:lpstr>
      <vt:lpstr>Slide 5</vt:lpstr>
      <vt:lpstr>Long Term Solar Effects: Milankovich Cycles</vt:lpstr>
      <vt:lpstr>Slide 7</vt:lpstr>
      <vt:lpstr>Slide 8</vt:lpstr>
      <vt:lpstr>Slide 9</vt:lpstr>
      <vt:lpstr>Slide 10</vt:lpstr>
      <vt:lpstr>Slide 11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111</cp:revision>
  <dcterms:created xsi:type="dcterms:W3CDTF">2012-04-06T17:13:59Z</dcterms:created>
  <dcterms:modified xsi:type="dcterms:W3CDTF">2012-04-06T17:42:53Z</dcterms:modified>
</cp:coreProperties>
</file>