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04" r:id="rId3"/>
    <p:sldId id="305" r:id="rId4"/>
    <p:sldId id="306" r:id="rId5"/>
    <p:sldId id="294" r:id="rId6"/>
    <p:sldId id="293" r:id="rId7"/>
    <p:sldId id="295" r:id="rId8"/>
    <p:sldId id="296" r:id="rId9"/>
    <p:sldId id="303" r:id="rId10"/>
    <p:sldId id="297" r:id="rId11"/>
    <p:sldId id="298" r:id="rId12"/>
    <p:sldId id="299" r:id="rId13"/>
    <p:sldId id="300" r:id="rId14"/>
    <p:sldId id="301" r:id="rId15"/>
    <p:sldId id="302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AD547"/>
    <a:srgbClr val="DF13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88" y="-3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1FA746-6CCD-6E44-AD04-17C2D6A71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634AC1-5FD1-0C44-8223-EC10DA80C6C6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6DC189-F9E8-124C-B950-C1304DD70692}" type="slidenum">
              <a:rPr lang="en-US"/>
              <a:pPr/>
              <a:t>2</a:t>
            </a:fld>
            <a:endParaRPr lang="en-US"/>
          </a:p>
        </p:txBody>
      </p:sp>
      <p:sp>
        <p:nvSpPr>
          <p:cNvPr id="1741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79364-EB77-CC4F-90CE-3BDE4E2759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0C6DB-B652-514B-BAE6-F7708E8A8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749F4-C69A-B242-88C2-10292C25C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7C70B-AA08-A743-8294-15D9C1A59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071B1-DB07-434F-939C-4E120318C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FD78-88C3-2142-91E6-60F01D9D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DDE67-628F-3046-9015-49EF767D7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F8FA1-256E-5742-B554-8C6483D98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2C84B-9972-6846-8306-5DD3A3AF3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6903D-A4BF-9D4B-9F5A-9FC4B7ABA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81C74-0C9A-F442-8534-98085F992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31A835B-C509-8B49-ABFA-6A42B27D1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www.epa.gov/climatechange/emissions/usinventoryreport.htm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sz="3600" dirty="0"/>
              <a:t>CHEM 304 -</a:t>
            </a:r>
            <a:r>
              <a:rPr lang="en-US" sz="3600" dirty="0" smtClean="0"/>
              <a:t> 4/2/12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990600"/>
            <a:ext cx="8382000" cy="5410200"/>
          </a:xfrm>
        </p:spPr>
        <p:txBody>
          <a:bodyPr/>
          <a:lstStyle/>
          <a:p>
            <a:pPr marL="812800" indent="-812800" algn="l" eaLnBrk="1" hangingPunct="1"/>
            <a:r>
              <a:rPr lang="en-US" dirty="0" smtClean="0"/>
              <a:t>I.D. </a:t>
            </a:r>
            <a:r>
              <a:rPr lang="en-US" dirty="0"/>
              <a:t>Climate Change</a:t>
            </a:r>
            <a:r>
              <a:rPr lang="en-US" dirty="0" smtClean="0"/>
              <a:t>:</a:t>
            </a:r>
          </a:p>
          <a:p>
            <a:pPr marL="812800" indent="-812800" algn="l" eaLnBrk="1" hangingPunct="1"/>
            <a:r>
              <a:rPr lang="en-US" sz="2800" dirty="0" smtClean="0"/>
              <a:t>	- Quick Review</a:t>
            </a:r>
          </a:p>
          <a:p>
            <a:pPr marL="812800" indent="-812800" algn="l" eaLnBrk="1" hangingPunct="1"/>
            <a:r>
              <a:rPr lang="en-US" sz="2800" dirty="0" smtClean="0"/>
              <a:t>	</a:t>
            </a:r>
            <a:r>
              <a:rPr lang="en-US" sz="2800" dirty="0"/>
              <a:t> - Greenhouse gases (</a:t>
            </a:r>
            <a:r>
              <a:rPr lang="en-US" sz="2800" dirty="0" err="1"/>
              <a:t>GHG’s</a:t>
            </a:r>
            <a:r>
              <a:rPr lang="en-US" sz="2800" dirty="0"/>
              <a:t>): </a:t>
            </a:r>
          </a:p>
          <a:p>
            <a:pPr marL="812800" indent="-812800" algn="l" eaLnBrk="1" hangingPunct="1"/>
            <a:r>
              <a:rPr lang="en-US" sz="2800" dirty="0"/>
              <a:t>			- Structural features</a:t>
            </a:r>
          </a:p>
          <a:p>
            <a:pPr marL="812800" indent="-812800" algn="l" eaLnBrk="1" hangingPunct="1"/>
            <a:r>
              <a:rPr lang="en-US" sz="2800" dirty="0"/>
              <a:t>			- Identification 							- Sources / Sinks</a:t>
            </a:r>
          </a:p>
          <a:p>
            <a:pPr marL="812800" indent="-812800" algn="l" eaLnBrk="1" hangingPunct="1"/>
            <a:r>
              <a:rPr lang="en-US" sz="2800" dirty="0"/>
              <a:t>			- Effectiveness: GWP</a:t>
            </a:r>
          </a:p>
          <a:p>
            <a:pPr marL="812800" indent="-812800" algn="l" eaLnBrk="1" hangingPunct="1"/>
            <a:r>
              <a:rPr lang="en-US" dirty="0">
                <a:solidFill>
                  <a:schemeClr val="hlink"/>
                </a:solidFill>
              </a:rPr>
              <a:t>Read Chapter 6 &amp; 7</a:t>
            </a:r>
            <a:endParaRPr lang="en-US" dirty="0" smtClean="0">
              <a:solidFill>
                <a:schemeClr val="hlink"/>
              </a:solidFill>
            </a:endParaRPr>
          </a:p>
          <a:p>
            <a:pPr marL="812800" indent="-812800" algn="l" eaLnBrk="1" hangingPunct="1">
              <a:buFont typeface="Wingdings" charset="2"/>
              <a:buChar char="Ø"/>
            </a:pPr>
            <a:endParaRPr lang="en-US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reenhouse_inv0001"/>
          <p:cNvPicPr>
            <a:picLocks noChangeAspect="1" noChangeArrowheads="1"/>
          </p:cNvPicPr>
          <p:nvPr/>
        </p:nvPicPr>
        <p:blipFill>
          <a:blip r:embed="rId2">
            <a:lum bright="-22000" contrast="18000"/>
          </a:blip>
          <a:srcRect/>
          <a:stretch>
            <a:fillRect/>
          </a:stretch>
        </p:blipFill>
        <p:spPr bwMode="auto">
          <a:xfrm>
            <a:off x="1676400" y="0"/>
            <a:ext cx="637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2667000" y="2819400"/>
            <a:ext cx="4419600" cy="1196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http://www.epa.gov/climatechange/emissions/</a:t>
            </a: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usinventoryreport.html</a:t>
            </a: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69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reenhouse_levels0001"/>
          <p:cNvPicPr>
            <a:picLocks noChangeAspect="1" noChangeArrowheads="1"/>
          </p:cNvPicPr>
          <p:nvPr/>
        </p:nvPicPr>
        <p:blipFill>
          <a:blip r:embed="rId2">
            <a:lum bright="-20000" contrast="24000"/>
          </a:blip>
          <a:srcRect/>
          <a:stretch>
            <a:fillRect/>
          </a:stretch>
        </p:blipFill>
        <p:spPr bwMode="auto">
          <a:xfrm rot="-60438">
            <a:off x="2559050" y="936625"/>
            <a:ext cx="4024313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aw_atm_emission0001"/>
          <p:cNvPicPr>
            <a:picLocks noChangeAspect="1" noChangeArrowheads="1"/>
          </p:cNvPicPr>
          <p:nvPr/>
        </p:nvPicPr>
        <p:blipFill>
          <a:blip r:embed="rId2">
            <a:lum bright="-20000" contrast="24000"/>
          </a:blip>
          <a:srcRect/>
          <a:stretch>
            <a:fillRect/>
          </a:stretch>
        </p:blipFill>
        <p:spPr bwMode="auto">
          <a:xfrm>
            <a:off x="1047750" y="1543050"/>
            <a:ext cx="70485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um_atm_abs0001"/>
          <p:cNvPicPr>
            <a:picLocks noChangeAspect="1" noChangeArrowheads="1"/>
          </p:cNvPicPr>
          <p:nvPr/>
        </p:nvPicPr>
        <p:blipFill>
          <a:blip r:embed="rId2">
            <a:lum bright="-14000" contrast="20000"/>
          </a:blip>
          <a:srcRect/>
          <a:stretch>
            <a:fillRect/>
          </a:stretch>
        </p:blipFill>
        <p:spPr bwMode="auto">
          <a:xfrm rot="-149812">
            <a:off x="123825" y="495300"/>
            <a:ext cx="3609975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window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062038"/>
            <a:ext cx="4876800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WP0001"/>
          <p:cNvPicPr>
            <a:picLocks noChangeAspect="1" noChangeArrowheads="1"/>
          </p:cNvPicPr>
          <p:nvPr/>
        </p:nvPicPr>
        <p:blipFill>
          <a:blip r:embed="rId2">
            <a:lum bright="-16000" contrast="32000"/>
          </a:blip>
          <a:srcRect/>
          <a:stretch>
            <a:fillRect/>
          </a:stretch>
        </p:blipFill>
        <p:spPr bwMode="auto">
          <a:xfrm>
            <a:off x="228600" y="304800"/>
            <a:ext cx="8686800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WP0002"/>
          <p:cNvPicPr>
            <a:picLocks noChangeAspect="1" noChangeArrowheads="1"/>
          </p:cNvPicPr>
          <p:nvPr/>
        </p:nvPicPr>
        <p:blipFill>
          <a:blip r:embed="rId2">
            <a:lum bright="-20000" contrast="24000"/>
          </a:blip>
          <a:srcRect/>
          <a:stretch>
            <a:fillRect/>
          </a:stretch>
        </p:blipFill>
        <p:spPr bwMode="auto">
          <a:xfrm>
            <a:off x="304800" y="381000"/>
            <a:ext cx="8382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660525" y="123825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447800" y="285750"/>
            <a:ext cx="6159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folHlink"/>
                </a:solidFill>
              </a:rPr>
              <a:t>The global radiation balance —&gt; </a:t>
            </a:r>
          </a:p>
          <a:p>
            <a:r>
              <a:rPr lang="en-US" sz="3200">
                <a:solidFill>
                  <a:schemeClr val="folHlink"/>
                </a:solidFill>
              </a:rPr>
              <a:t>	3 Main climate Influences</a:t>
            </a:r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7800"/>
            <a:ext cx="64008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ad_bal0001"/>
          <p:cNvPicPr>
            <a:picLocks noChangeAspect="1" noChangeArrowheads="1"/>
          </p:cNvPicPr>
          <p:nvPr/>
        </p:nvPicPr>
        <p:blipFill>
          <a:blip r:embed="rId2">
            <a:lum bright="-26000" contrast="38000"/>
          </a:blip>
          <a:srcRect/>
          <a:stretch>
            <a:fillRect/>
          </a:stretch>
        </p:blipFill>
        <p:spPr bwMode="auto">
          <a:xfrm>
            <a:off x="1885950" y="831850"/>
            <a:ext cx="53721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ad_accting0001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/>
          <a:stretch>
            <a:fillRect/>
          </a:stretch>
        </p:blipFill>
        <p:spPr bwMode="auto">
          <a:xfrm rot="-31877">
            <a:off x="762000" y="228600"/>
            <a:ext cx="7391400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81000"/>
            <a:ext cx="647700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hlink"/>
                </a:solidFill>
              </a:rPr>
              <a:t>Does a substance absorb/emit IR?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981200" y="1371600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/>
              <a:t>Atoms or Molecules?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066800" y="25146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chemeClr val="hlink"/>
                </a:solidFill>
              </a:rPr>
              <a:t>No</a:t>
            </a: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>
            <a:off x="1676400" y="182880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H="1">
            <a:off x="5257800" y="1905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2667000" y="2590800"/>
            <a:ext cx="502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/>
              <a:t>Diatomic or Polyatomic?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867400" y="36576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chemeClr val="hlink"/>
                </a:solidFill>
              </a:rPr>
              <a:t>Yes</a:t>
            </a:r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 flipH="1">
            <a:off x="3505200" y="3124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914400" y="4267200"/>
            <a:ext cx="640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/>
              <a:t>Homonuclear or Heteronuclear?</a:t>
            </a:r>
          </a:p>
        </p:txBody>
      </p:sp>
      <p:sp>
        <p:nvSpPr>
          <p:cNvPr id="16395" name="Rectangle 13"/>
          <p:cNvSpPr>
            <a:spLocks noChangeArrowheads="1"/>
          </p:cNvSpPr>
          <p:nvPr/>
        </p:nvSpPr>
        <p:spPr bwMode="auto">
          <a:xfrm>
            <a:off x="1676400" y="54102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chemeClr val="hlink"/>
                </a:solidFill>
              </a:rPr>
              <a:t>No</a:t>
            </a:r>
          </a:p>
        </p:txBody>
      </p:sp>
      <p:sp>
        <p:nvSpPr>
          <p:cNvPr id="16396" name="Rectangle 14"/>
          <p:cNvSpPr>
            <a:spLocks noChangeArrowheads="1"/>
          </p:cNvSpPr>
          <p:nvPr/>
        </p:nvSpPr>
        <p:spPr bwMode="auto">
          <a:xfrm>
            <a:off x="4800600" y="52578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chemeClr val="hlink"/>
                </a:solidFill>
              </a:rPr>
              <a:t>Yes</a:t>
            </a:r>
          </a:p>
        </p:txBody>
      </p:sp>
      <p:sp>
        <p:nvSpPr>
          <p:cNvPr id="16397" name="Line 15"/>
          <p:cNvSpPr>
            <a:spLocks noChangeShapeType="1"/>
          </p:cNvSpPr>
          <p:nvPr/>
        </p:nvSpPr>
        <p:spPr bwMode="auto">
          <a:xfrm flipH="1">
            <a:off x="5334000" y="4724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Line 16"/>
          <p:cNvSpPr>
            <a:spLocks noChangeShapeType="1"/>
          </p:cNvSpPr>
          <p:nvPr/>
        </p:nvSpPr>
        <p:spPr bwMode="auto">
          <a:xfrm flipH="1">
            <a:off x="2133600" y="480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Line 17"/>
          <p:cNvSpPr>
            <a:spLocks noChangeShapeType="1"/>
          </p:cNvSpPr>
          <p:nvPr/>
        </p:nvSpPr>
        <p:spPr bwMode="auto">
          <a:xfrm flipH="1">
            <a:off x="6324600" y="3048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tm_chem_comp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49250"/>
            <a:ext cx="8229600" cy="551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2O_cycle0001"/>
          <p:cNvPicPr>
            <a:picLocks noChangeAspect="1" noChangeArrowheads="1"/>
          </p:cNvPicPr>
          <p:nvPr/>
        </p:nvPicPr>
        <p:blipFill>
          <a:blip r:embed="rId2">
            <a:lum bright="-22000" contrast="26000"/>
          </a:blip>
          <a:srcRect/>
          <a:stretch>
            <a:fillRect/>
          </a:stretch>
        </p:blipFill>
        <p:spPr bwMode="auto">
          <a:xfrm rot="-107364">
            <a:off x="901700" y="977900"/>
            <a:ext cx="73406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286000" y="685800"/>
            <a:ext cx="4572000" cy="914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Atmosphere	</a:t>
            </a:r>
            <a:br>
              <a:rPr lang="en-US">
                <a:solidFill>
                  <a:schemeClr val="hlink"/>
                </a:solidFill>
              </a:rPr>
            </a:br>
            <a:r>
              <a:rPr lang="en-US">
                <a:solidFill>
                  <a:schemeClr val="hlink"/>
                </a:solidFill>
              </a:rPr>
              <a:t>(CO</a:t>
            </a:r>
            <a:r>
              <a:rPr lang="en-US" baseline="-25000">
                <a:solidFill>
                  <a:schemeClr val="hlink"/>
                </a:solidFill>
              </a:rPr>
              <a:t>2</a:t>
            </a:r>
            <a:r>
              <a:rPr lang="en-US">
                <a:solidFill>
                  <a:schemeClr val="hlink"/>
                </a:solidFill>
              </a:rPr>
              <a:t> mainly…750Pg)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724400" y="2514600"/>
            <a:ext cx="3276600" cy="990600"/>
          </a:xfrm>
          <a:prstGeom prst="rect">
            <a:avLst/>
          </a:prstGeom>
          <a:noFill/>
          <a:ln w="19050">
            <a:solidFill>
              <a:srgbClr val="339966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</a:rPr>
              <a:t>Biosphere (marine)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</a:rPr>
              <a:t>(C</a:t>
            </a:r>
            <a:r>
              <a:rPr lang="en-US" sz="2000" baseline="-25000">
                <a:solidFill>
                  <a:schemeClr val="hlink"/>
                </a:solidFill>
              </a:rPr>
              <a:t>6</a:t>
            </a:r>
            <a:r>
              <a:rPr lang="en-US" sz="2000">
                <a:solidFill>
                  <a:schemeClr val="hlink"/>
                </a:solidFill>
              </a:rPr>
              <a:t>H</a:t>
            </a:r>
            <a:r>
              <a:rPr lang="en-US" sz="2000" baseline="-25000">
                <a:solidFill>
                  <a:schemeClr val="hlink"/>
                </a:solidFill>
              </a:rPr>
              <a:t>12</a:t>
            </a:r>
            <a:r>
              <a:rPr lang="en-US" sz="2000">
                <a:solidFill>
                  <a:schemeClr val="hlink"/>
                </a:solidFill>
              </a:rPr>
              <a:t>O</a:t>
            </a:r>
            <a:r>
              <a:rPr lang="en-US" sz="2000" baseline="-25000">
                <a:solidFill>
                  <a:schemeClr val="hlink"/>
                </a:solidFill>
              </a:rPr>
              <a:t>6</a:t>
            </a:r>
            <a:r>
              <a:rPr lang="en-US" sz="2000">
                <a:solidFill>
                  <a:schemeClr val="hlink"/>
                </a:solidFill>
              </a:rPr>
              <a:t> - carbohydrates)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066800" y="2514600"/>
            <a:ext cx="3352800" cy="990600"/>
          </a:xfrm>
          <a:prstGeom prst="rect">
            <a:avLst/>
          </a:prstGeom>
          <a:noFill/>
          <a:ln w="19050">
            <a:solidFill>
              <a:srgbClr val="339966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</a:rPr>
              <a:t>Biosphere (terrestrial)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</a:rPr>
              <a:t>(C</a:t>
            </a:r>
            <a:r>
              <a:rPr lang="en-US" sz="2000" baseline="-25000">
                <a:solidFill>
                  <a:schemeClr val="hlink"/>
                </a:solidFill>
              </a:rPr>
              <a:t>6</a:t>
            </a:r>
            <a:r>
              <a:rPr lang="en-US" sz="2000">
                <a:solidFill>
                  <a:schemeClr val="hlink"/>
                </a:solidFill>
              </a:rPr>
              <a:t>H</a:t>
            </a:r>
            <a:r>
              <a:rPr lang="en-US" sz="2000" baseline="-25000">
                <a:solidFill>
                  <a:schemeClr val="hlink"/>
                </a:solidFill>
              </a:rPr>
              <a:t>12</a:t>
            </a:r>
            <a:r>
              <a:rPr lang="en-US" sz="2000">
                <a:solidFill>
                  <a:schemeClr val="hlink"/>
                </a:solidFill>
              </a:rPr>
              <a:t>O</a:t>
            </a:r>
            <a:r>
              <a:rPr lang="en-US" sz="2000" baseline="-25000">
                <a:solidFill>
                  <a:schemeClr val="hlink"/>
                </a:solidFill>
              </a:rPr>
              <a:t>6</a:t>
            </a:r>
            <a:r>
              <a:rPr lang="en-US" sz="2000">
                <a:solidFill>
                  <a:schemeClr val="hlink"/>
                </a:solidFill>
              </a:rPr>
              <a:t> - carbohydrates)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876800" y="4114800"/>
            <a:ext cx="3352800" cy="1066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Hydrosphere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(H</a:t>
            </a:r>
            <a:r>
              <a:rPr lang="en-US" sz="2000" baseline="-25000">
                <a:solidFill>
                  <a:schemeClr val="accent2"/>
                </a:solidFill>
              </a:rPr>
              <a:t>2</a:t>
            </a:r>
            <a:r>
              <a:rPr lang="en-US" sz="2000">
                <a:solidFill>
                  <a:schemeClr val="accent2"/>
                </a:solidFill>
              </a:rPr>
              <a:t>CO</a:t>
            </a:r>
            <a:r>
              <a:rPr lang="en-US" sz="2000" baseline="-25000">
                <a:solidFill>
                  <a:schemeClr val="accent2"/>
                </a:solidFill>
              </a:rPr>
              <a:t>3</a:t>
            </a:r>
            <a:r>
              <a:rPr lang="en-US" sz="2000">
                <a:solidFill>
                  <a:schemeClr val="accent2"/>
                </a:solidFill>
              </a:rPr>
              <a:t> - “Carbonic acid”)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990600" y="4114800"/>
            <a:ext cx="3276600" cy="10668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Pedosphere (rocks)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(CaCO</a:t>
            </a:r>
            <a:r>
              <a:rPr lang="en-US" sz="2000" baseline="-25000">
                <a:solidFill>
                  <a:schemeClr val="accent2"/>
                </a:solidFill>
              </a:rPr>
              <a:t>3</a:t>
            </a:r>
            <a:r>
              <a:rPr lang="en-US" sz="2000">
                <a:solidFill>
                  <a:schemeClr val="accent2"/>
                </a:solidFill>
              </a:rPr>
              <a:t> - “Carbonates”)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2362200" y="1676400"/>
            <a:ext cx="5334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2667000" y="1676400"/>
            <a:ext cx="609600" cy="91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H="1" flipV="1">
            <a:off x="5562600" y="1676400"/>
            <a:ext cx="6096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5943600" y="1676400"/>
            <a:ext cx="6096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7" name="Freeform 11"/>
          <p:cNvSpPr>
            <a:spLocks/>
          </p:cNvSpPr>
          <p:nvPr/>
        </p:nvSpPr>
        <p:spPr bwMode="auto">
          <a:xfrm>
            <a:off x="6934200" y="1143000"/>
            <a:ext cx="1701800" cy="3276600"/>
          </a:xfrm>
          <a:custGeom>
            <a:avLst/>
            <a:gdLst>
              <a:gd name="T0" fmla="*/ 0 w 1072"/>
              <a:gd name="T1" fmla="*/ 0 h 2064"/>
              <a:gd name="T2" fmla="*/ 1371600 w 1072"/>
              <a:gd name="T3" fmla="*/ 457200 h 2064"/>
              <a:gd name="T4" fmla="*/ 1676400 w 1072"/>
              <a:gd name="T5" fmla="*/ 1676400 h 2064"/>
              <a:gd name="T6" fmla="*/ 1524000 w 1072"/>
              <a:gd name="T7" fmla="*/ 2743200 h 2064"/>
              <a:gd name="T8" fmla="*/ 1066800 w 1072"/>
              <a:gd name="T9" fmla="*/ 3276600 h 2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2"/>
              <a:gd name="T16" fmla="*/ 0 h 2064"/>
              <a:gd name="T17" fmla="*/ 1072 w 1072"/>
              <a:gd name="T18" fmla="*/ 2064 h 20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2" h="2064">
                <a:moveTo>
                  <a:pt x="0" y="0"/>
                </a:moveTo>
                <a:cubicBezTo>
                  <a:pt x="344" y="56"/>
                  <a:pt x="688" y="112"/>
                  <a:pt x="864" y="288"/>
                </a:cubicBezTo>
                <a:cubicBezTo>
                  <a:pt x="1040" y="464"/>
                  <a:pt x="1040" y="816"/>
                  <a:pt x="1056" y="1056"/>
                </a:cubicBezTo>
                <a:cubicBezTo>
                  <a:pt x="1072" y="1296"/>
                  <a:pt x="1024" y="1560"/>
                  <a:pt x="960" y="1728"/>
                </a:cubicBezTo>
                <a:cubicBezTo>
                  <a:pt x="896" y="1896"/>
                  <a:pt x="720" y="2008"/>
                  <a:pt x="672" y="20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6477000" y="3505200"/>
            <a:ext cx="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H="1">
            <a:off x="3886200" y="4572000"/>
            <a:ext cx="144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1219200" y="5486400"/>
            <a:ext cx="5181600" cy="9144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Fossil Fuels	</a:t>
            </a:r>
            <a:br>
              <a:rPr lang="en-US"/>
            </a:br>
            <a:r>
              <a:rPr lang="en-US"/>
              <a:t>(Coal mainly…5000Pg)</a:t>
            </a:r>
          </a:p>
        </p:txBody>
      </p:sp>
      <p:sp>
        <p:nvSpPr>
          <p:cNvPr id="19471" name="Freeform 15"/>
          <p:cNvSpPr>
            <a:spLocks/>
          </p:cNvSpPr>
          <p:nvPr/>
        </p:nvSpPr>
        <p:spPr bwMode="auto">
          <a:xfrm flipH="1">
            <a:off x="838200" y="1295400"/>
            <a:ext cx="1752600" cy="3276600"/>
          </a:xfrm>
          <a:custGeom>
            <a:avLst/>
            <a:gdLst>
              <a:gd name="T0" fmla="*/ 0 w 1072"/>
              <a:gd name="T1" fmla="*/ 0 h 2064"/>
              <a:gd name="T2" fmla="*/ 1412543 w 1072"/>
              <a:gd name="T3" fmla="*/ 457200 h 2064"/>
              <a:gd name="T4" fmla="*/ 1726442 w 1072"/>
              <a:gd name="T5" fmla="*/ 1676400 h 2064"/>
              <a:gd name="T6" fmla="*/ 1569493 w 1072"/>
              <a:gd name="T7" fmla="*/ 2743200 h 2064"/>
              <a:gd name="T8" fmla="*/ 1098645 w 1072"/>
              <a:gd name="T9" fmla="*/ 3276600 h 2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2"/>
              <a:gd name="T16" fmla="*/ 0 h 2064"/>
              <a:gd name="T17" fmla="*/ 1072 w 1072"/>
              <a:gd name="T18" fmla="*/ 2064 h 20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2" h="2064">
                <a:moveTo>
                  <a:pt x="0" y="0"/>
                </a:moveTo>
                <a:cubicBezTo>
                  <a:pt x="344" y="56"/>
                  <a:pt x="688" y="112"/>
                  <a:pt x="864" y="288"/>
                </a:cubicBezTo>
                <a:cubicBezTo>
                  <a:pt x="1040" y="464"/>
                  <a:pt x="1040" y="816"/>
                  <a:pt x="1056" y="1056"/>
                </a:cubicBezTo>
                <a:cubicBezTo>
                  <a:pt x="1072" y="1296"/>
                  <a:pt x="1024" y="1560"/>
                  <a:pt x="960" y="1728"/>
                </a:cubicBezTo>
                <a:cubicBezTo>
                  <a:pt x="896" y="1896"/>
                  <a:pt x="720" y="2008"/>
                  <a:pt x="672" y="20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 flipH="1">
            <a:off x="304800" y="1066800"/>
            <a:ext cx="2133600" cy="4953000"/>
          </a:xfrm>
          <a:custGeom>
            <a:avLst/>
            <a:gdLst>
              <a:gd name="T0" fmla="*/ 0 w 1072"/>
              <a:gd name="T1" fmla="*/ 0 h 2064"/>
              <a:gd name="T2" fmla="*/ 1719618 w 1072"/>
              <a:gd name="T3" fmla="*/ 691116 h 2064"/>
              <a:gd name="T4" fmla="*/ 2101755 w 1072"/>
              <a:gd name="T5" fmla="*/ 2534093 h 2064"/>
              <a:gd name="T6" fmla="*/ 1910687 w 1072"/>
              <a:gd name="T7" fmla="*/ 4146698 h 2064"/>
              <a:gd name="T8" fmla="*/ 1337481 w 1072"/>
              <a:gd name="T9" fmla="*/ 4953000 h 2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2"/>
              <a:gd name="T16" fmla="*/ 0 h 2064"/>
              <a:gd name="T17" fmla="*/ 1072 w 1072"/>
              <a:gd name="T18" fmla="*/ 2064 h 20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2" h="2064">
                <a:moveTo>
                  <a:pt x="0" y="0"/>
                </a:moveTo>
                <a:cubicBezTo>
                  <a:pt x="344" y="56"/>
                  <a:pt x="688" y="112"/>
                  <a:pt x="864" y="288"/>
                </a:cubicBezTo>
                <a:cubicBezTo>
                  <a:pt x="1040" y="464"/>
                  <a:pt x="1040" y="816"/>
                  <a:pt x="1056" y="1056"/>
                </a:cubicBezTo>
                <a:cubicBezTo>
                  <a:pt x="1072" y="1296"/>
                  <a:pt x="1024" y="1560"/>
                  <a:pt x="960" y="1728"/>
                </a:cubicBezTo>
                <a:cubicBezTo>
                  <a:pt x="896" y="1896"/>
                  <a:pt x="720" y="2008"/>
                  <a:pt x="672" y="20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124200" y="1828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6324600" y="1752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457200" y="1295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2203450" y="1828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6477000" y="3581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7543800" y="838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4343400" y="4114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519113" y="35814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D’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228600" y="228600"/>
            <a:ext cx="4545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Deforestation = either  “B” (burning) or “A-”</a:t>
            </a: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>
            <a:off x="1143000" y="609600"/>
            <a:ext cx="990600" cy="1295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5410200" y="1905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153400" cy="5715000"/>
          </a:xfrm>
        </p:spPr>
        <p:txBody>
          <a:bodyPr/>
          <a:lstStyle/>
          <a:p>
            <a:pPr marL="514350" indent="-514350">
              <a:buFontTx/>
              <a:buAutoNum type="alphaUcParenR"/>
              <a:defRPr/>
            </a:pPr>
            <a:r>
              <a:rPr lang="en-US" sz="24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Photosynthesis</a:t>
            </a:r>
            <a:r>
              <a:rPr lang="en-US" sz="2400" dirty="0" smtClean="0"/>
              <a:t>:   C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 + 6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—&gt;  6 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/>
              <a:t> + 6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br>
              <a:rPr lang="en-US" sz="2400" dirty="0" smtClean="0"/>
            </a:br>
            <a:endParaRPr lang="en-US" sz="2400" i="1" u="sng" dirty="0" smtClean="0"/>
          </a:p>
          <a:p>
            <a:pPr marL="514350" indent="-514350">
              <a:buFontTx/>
              <a:buAutoNum type="alphaUcParenR"/>
              <a:defRPr/>
            </a:pPr>
            <a:r>
              <a:rPr lang="en-US" sz="24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Respiration</a:t>
            </a:r>
            <a:r>
              <a:rPr lang="en-US" sz="2400" dirty="0" smtClean="0"/>
              <a:t>:   6 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/>
              <a:t> + 6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 —&gt; C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12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 + 6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endParaRPr lang="en-US" sz="2400" dirty="0" smtClean="0"/>
          </a:p>
          <a:p>
            <a:pPr marL="514350" indent="-514350">
              <a:buFontTx/>
              <a:buAutoNum type="alphaUcParenR"/>
              <a:defRPr/>
            </a:pPr>
            <a:r>
              <a:rPr lang="en-US" sz="2400" u="sng" dirty="0" smtClean="0">
                <a:solidFill>
                  <a:srgbClr val="ECE4BE"/>
                </a:solidFill>
              </a:rPr>
              <a:t>Uptake</a:t>
            </a:r>
            <a:r>
              <a:rPr lang="en-US" sz="2400" dirty="0" smtClean="0"/>
              <a:t>:  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 + 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  —&gt;  </a:t>
            </a:r>
            <a:r>
              <a:rPr lang="en-US" sz="2400" dirty="0" smtClean="0">
                <a:solidFill>
                  <a:srgbClr val="4AD547"/>
                </a:solidFill>
              </a:rPr>
              <a:t>*H</a:t>
            </a:r>
            <a:r>
              <a:rPr lang="en-US" sz="2400" baseline="-25000" dirty="0" smtClean="0">
                <a:solidFill>
                  <a:srgbClr val="4AD547"/>
                </a:solidFill>
              </a:rPr>
              <a:t>2</a:t>
            </a:r>
            <a:r>
              <a:rPr lang="en-US" sz="2400" dirty="0" smtClean="0">
                <a:solidFill>
                  <a:srgbClr val="4AD547"/>
                </a:solidFill>
              </a:rPr>
              <a:t>CO</a:t>
            </a:r>
            <a:r>
              <a:rPr lang="en-US" sz="2400" baseline="-25000" dirty="0" smtClean="0">
                <a:solidFill>
                  <a:srgbClr val="4AD547"/>
                </a:solidFill>
              </a:rPr>
              <a:t>3</a:t>
            </a:r>
            <a:r>
              <a:rPr lang="en-US" sz="2400" dirty="0" smtClean="0">
                <a:solidFill>
                  <a:srgbClr val="4AD547"/>
                </a:solidFill>
              </a:rPr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	</a:t>
            </a:r>
            <a:r>
              <a:rPr lang="en-US" sz="2400" i="1" dirty="0" smtClean="0">
                <a:solidFill>
                  <a:srgbClr val="ECE4BE"/>
                </a:solidFill>
              </a:rPr>
              <a:t>Note: upper layer of ocean is “saturated”..</a:t>
            </a:r>
          </a:p>
          <a:p>
            <a:pPr marL="514350" indent="-514350">
              <a:buFontTx/>
              <a:buNone/>
              <a:defRPr/>
            </a:pPr>
            <a:r>
              <a:rPr lang="en-US" sz="2400" i="1" dirty="0" smtClean="0">
                <a:solidFill>
                  <a:srgbClr val="4AD547"/>
                </a:solidFill>
              </a:rPr>
              <a:t>	(*Carbonic Acid —&gt; leads to </a:t>
            </a:r>
            <a:r>
              <a:rPr lang="en-US" sz="2400" i="1" u="sng" dirty="0" smtClean="0">
                <a:solidFill>
                  <a:srgbClr val="4AD547"/>
                </a:solidFill>
              </a:rPr>
              <a:t>Ocean Acidification</a:t>
            </a:r>
            <a:r>
              <a:rPr lang="en-US" sz="2400" i="1" dirty="0" smtClean="0">
                <a:solidFill>
                  <a:srgbClr val="4AD547"/>
                </a:solidFill>
              </a:rPr>
              <a:t> …)</a:t>
            </a:r>
            <a:r>
              <a:rPr lang="en-US" sz="2400" i="1" dirty="0" smtClean="0">
                <a:solidFill>
                  <a:srgbClr val="ECE4BE"/>
                </a:solidFill>
              </a:rPr>
              <a:t/>
            </a:r>
            <a:br>
              <a:rPr lang="en-US" sz="2400" i="1" dirty="0" smtClean="0">
                <a:solidFill>
                  <a:srgbClr val="ECE4BE"/>
                </a:solidFill>
              </a:rPr>
            </a:br>
            <a:endParaRPr lang="en-US" sz="1200" dirty="0" smtClean="0"/>
          </a:p>
          <a:p>
            <a:pPr marL="514350" indent="-514350">
              <a:buFontTx/>
              <a:buNone/>
              <a:defRPr/>
            </a:pP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D)  </a:t>
            </a:r>
            <a:r>
              <a:rPr lang="en-US" sz="240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Deposition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(or mineralization)</a:t>
            </a:r>
            <a:r>
              <a:rPr lang="en-US" sz="2400" dirty="0" smtClean="0"/>
              <a:t>:		</a:t>
            </a:r>
            <a:r>
              <a:rPr lang="en-US" sz="2400" dirty="0" smtClean="0">
                <a:solidFill>
                  <a:srgbClr val="FFFF00"/>
                </a:solidFill>
              </a:rPr>
              <a:t>(SLOW!!!)</a:t>
            </a:r>
          </a:p>
          <a:p>
            <a:pPr marL="514350" indent="-514350">
              <a:buFontTx/>
              <a:buNone/>
              <a:defRPr/>
            </a:pPr>
            <a:endParaRPr lang="en-US" sz="1200" dirty="0" smtClean="0"/>
          </a:p>
          <a:p>
            <a:pPr marL="514350" indent="-514350">
              <a:buFontTx/>
              <a:buNone/>
              <a:defRPr/>
            </a:pPr>
            <a:r>
              <a:rPr lang="en-US" sz="2400" dirty="0" smtClean="0">
                <a:solidFill>
                  <a:srgbClr val="ECE4BE"/>
                </a:solidFill>
              </a:rPr>
              <a:t>	Land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FF00"/>
                </a:solidFill>
              </a:rPr>
              <a:t>CO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dirty="0" smtClean="0"/>
              <a:t> +  </a:t>
            </a:r>
            <a:r>
              <a:rPr lang="en-US" sz="2400" dirty="0" err="1" smtClean="0"/>
              <a:t>CaO</a:t>
            </a:r>
            <a:r>
              <a:rPr lang="en-US" sz="2400" dirty="0" smtClean="0"/>
              <a:t>   —&gt;  CaCO</a:t>
            </a:r>
            <a:r>
              <a:rPr lang="en-US" sz="2400" baseline="-25000" dirty="0" smtClean="0"/>
              <a:t>3 </a:t>
            </a:r>
            <a:r>
              <a:rPr lang="en-US" sz="2400" dirty="0" smtClean="0"/>
              <a:t>(</a:t>
            </a:r>
            <a:r>
              <a:rPr lang="en-US" sz="2400" dirty="0" err="1" smtClean="0"/>
              <a:t>s</a:t>
            </a:r>
            <a:r>
              <a:rPr lang="en-US" sz="2400" dirty="0" smtClean="0"/>
              <a:t>) (</a:t>
            </a:r>
            <a:r>
              <a:rPr lang="en-US" sz="2400" i="1" dirty="0" smtClean="0"/>
              <a:t>aka limestone …</a:t>
            </a:r>
            <a:r>
              <a:rPr lang="en-US" sz="2400" dirty="0" smtClean="0"/>
              <a:t>)</a:t>
            </a:r>
          </a:p>
          <a:p>
            <a:pPr marL="514350" indent="-514350">
              <a:buFontTx/>
              <a:buNone/>
              <a:defRPr/>
            </a:pPr>
            <a:r>
              <a:rPr lang="en-US" sz="1200" dirty="0" smtClean="0"/>
              <a:t>	</a:t>
            </a:r>
          </a:p>
          <a:p>
            <a:pPr marL="514350" indent="-514350">
              <a:buFontTx/>
              <a:buNone/>
              <a:defRPr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Water</a:t>
            </a:r>
            <a:r>
              <a:rPr lang="en-US" sz="2400" dirty="0" smtClean="0"/>
              <a:t>: (</a:t>
            </a:r>
            <a:r>
              <a:rPr lang="en-US" sz="2400" dirty="0" smtClean="0">
                <a:solidFill>
                  <a:srgbClr val="4AD547"/>
                </a:solidFill>
              </a:rPr>
              <a:t>*H</a:t>
            </a:r>
            <a:r>
              <a:rPr lang="en-US" sz="2400" baseline="-25000" dirty="0" smtClean="0">
                <a:solidFill>
                  <a:srgbClr val="4AD547"/>
                </a:solidFill>
              </a:rPr>
              <a:t>2</a:t>
            </a:r>
            <a:r>
              <a:rPr lang="en-US" sz="2400" dirty="0" smtClean="0">
                <a:solidFill>
                  <a:srgbClr val="4AD547"/>
                </a:solidFill>
              </a:rPr>
              <a:t>CO</a:t>
            </a:r>
            <a:r>
              <a:rPr lang="en-US" sz="2400" baseline="-25000" dirty="0" smtClean="0">
                <a:solidFill>
                  <a:srgbClr val="4AD547"/>
                </a:solidFill>
              </a:rPr>
              <a:t>3</a:t>
            </a:r>
            <a:r>
              <a:rPr lang="en-US" sz="2400" dirty="0" smtClean="0">
                <a:solidFill>
                  <a:srgbClr val="4AD547"/>
                </a:solidFill>
              </a:rPr>
              <a:t>  </a:t>
            </a:r>
            <a:r>
              <a:rPr lang="en-US" sz="2400" dirty="0" smtClean="0"/>
              <a:t>&lt;—&gt;  </a:t>
            </a:r>
            <a:r>
              <a:rPr lang="en-US" sz="2400" dirty="0" smtClean="0">
                <a:solidFill>
                  <a:srgbClr val="4AD547"/>
                </a:solidFill>
              </a:rPr>
              <a:t>2 H</a:t>
            </a:r>
            <a:r>
              <a:rPr lang="en-US" sz="2400" baseline="30000" dirty="0" smtClean="0">
                <a:solidFill>
                  <a:srgbClr val="4AD547"/>
                </a:solidFill>
              </a:rPr>
              <a:t>+</a:t>
            </a:r>
            <a:r>
              <a:rPr lang="en-US" sz="2400" dirty="0" smtClean="0"/>
              <a:t>  +  CO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)</a:t>
            </a:r>
          </a:p>
          <a:p>
            <a:pPr marL="514350" indent="-514350">
              <a:buFontTx/>
              <a:buNone/>
              <a:defRPr/>
            </a:pPr>
            <a:r>
              <a:rPr lang="en-US" sz="2400" dirty="0" smtClean="0"/>
              <a:t>			CO</a:t>
            </a:r>
            <a:r>
              <a:rPr lang="en-US" sz="2400" baseline="-25000" dirty="0" smtClean="0"/>
              <a:t>3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 +  Ca</a:t>
            </a:r>
            <a:r>
              <a:rPr lang="en-US" sz="2400" baseline="30000" dirty="0" smtClean="0"/>
              <a:t>+2</a:t>
            </a:r>
            <a:r>
              <a:rPr lang="en-US" sz="2400" dirty="0" smtClean="0"/>
              <a:t>  —&gt;   CaCO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(</a:t>
            </a:r>
            <a:r>
              <a:rPr lang="en-US" sz="2400" dirty="0" err="1" smtClean="0"/>
              <a:t>s</a:t>
            </a:r>
            <a:r>
              <a:rPr lang="en-US" sz="2400" dirty="0" smtClean="0"/>
              <a:t>)</a:t>
            </a:r>
          </a:p>
          <a:p>
            <a:pPr marL="514350" indent="-514350">
              <a:buFontTx/>
              <a:buNone/>
              <a:defRPr/>
            </a:pPr>
            <a:r>
              <a:rPr lang="en-US" sz="2400" dirty="0" smtClean="0"/>
              <a:t>	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713E39"/>
      </a:accent1>
      <a:accent2>
        <a:srgbClr val="BE7960"/>
      </a:accent2>
      <a:accent3>
        <a:srgbClr val="C0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</TotalTime>
  <Words>324</Words>
  <Application>Microsoft Macintosh PowerPoint</Application>
  <PresentationFormat>On-screen Show (4:3)</PresentationFormat>
  <Paragraphs>52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ＭＳ Ｐゴシック</vt:lpstr>
      <vt:lpstr>Wingdings</vt:lpstr>
      <vt:lpstr>Blank Presentation</vt:lpstr>
      <vt:lpstr>CHEM 304 - 4/2/12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UW-Eau Claire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 304 - 1/25/07 </dc:title>
  <cp:lastModifiedBy>Jim Phillips</cp:lastModifiedBy>
  <cp:revision>96</cp:revision>
  <dcterms:created xsi:type="dcterms:W3CDTF">2012-04-02T15:52:46Z</dcterms:created>
  <dcterms:modified xsi:type="dcterms:W3CDTF">2012-04-02T16:19:12Z</dcterms:modified>
</cp:coreProperties>
</file>