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Default Extension="xml" ContentType="application/xml"/>
  <Override PartName="/ppt/slides/slide9.xml" ContentType="application/vnd.openxmlformats-officedocument.presentationml.slide+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notesSlides/notesSlide6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notesSlides/notesSlide7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68" r:id="rId3"/>
    <p:sldId id="258" r:id="rId4"/>
    <p:sldId id="271" r:id="rId5"/>
    <p:sldId id="270" r:id="rId6"/>
    <p:sldId id="273" r:id="rId7"/>
    <p:sldId id="263" r:id="rId8"/>
    <p:sldId id="264" r:id="rId9"/>
    <p:sldId id="265" r:id="rId10"/>
    <p:sldId id="267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368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4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7FA6C4C-8C23-9342-9BE6-568558E53B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FFDB43-0211-4D4B-83FB-62342921E136}" type="slidenum">
              <a:rPr lang="en-US"/>
              <a:pPr/>
              <a:t>1</a:t>
            </a:fld>
            <a:endParaRPr 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964B89-4EA6-A94B-B60D-C853BE5019F5}" type="slidenum">
              <a:rPr lang="en-US"/>
              <a:pPr/>
              <a:t>2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1344C9-179C-7648-91E9-A6694F748E07}" type="slidenum">
              <a:rPr lang="en-US"/>
              <a:pPr/>
              <a:t>3</a:t>
            </a:fld>
            <a:endParaRPr lang="en-US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54D0EC-2625-C049-B1F1-1C68DF3D0C09}" type="slidenum">
              <a:rPr lang="en-US"/>
              <a:pPr/>
              <a:t>7</a:t>
            </a:fld>
            <a:endParaRPr lang="en-US"/>
          </a:p>
        </p:txBody>
      </p:sp>
      <p:sp>
        <p:nvSpPr>
          <p:cNvPr id="23555" name="Rectangle 1026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3556" name="Rectangle 1027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F7558C-264F-D046-8857-A2AA45F156BA}" type="slidenum">
              <a:rPr lang="en-US"/>
              <a:pPr/>
              <a:t>8</a:t>
            </a:fld>
            <a:endParaRPr lang="en-US"/>
          </a:p>
        </p:txBody>
      </p:sp>
      <p:sp>
        <p:nvSpPr>
          <p:cNvPr id="2560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A3F192-91DB-8B4A-928F-F51915DFB6E9}" type="slidenum">
              <a:rPr lang="en-US"/>
              <a:pPr/>
              <a:t>9</a:t>
            </a:fld>
            <a:endParaRPr lang="en-US"/>
          </a:p>
        </p:txBody>
      </p:sp>
      <p:sp>
        <p:nvSpPr>
          <p:cNvPr id="27651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0205FE-AD7B-E74B-8095-C1727329DB53}" type="slidenum">
              <a:rPr lang="en-US"/>
              <a:pPr/>
              <a:t>10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91E6CE-5F0D-A34A-9AC9-8A2A315F3F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E827-00C5-EF45-B55E-CD9CE1E48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B83C39-9BEF-E54C-B8B2-A2BCF0A836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B6F2C4-923C-BF4E-A8E1-EAA8D39E42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E3C190-981B-8B46-A846-FF19FD843A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C97240-CC82-1D45-902D-0B387F3248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16592E-4BB8-8440-81FB-0D144EC668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9C7400-F62E-2744-9185-E50FC6E79F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5BE23E-25F0-1E40-B52E-99D817267A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88C246-A8EB-544A-9308-2E7F8C6C9A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8BDB3-557E-F74B-8633-D86AD6D86B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C2D2BD3-A8BA-E24D-88C6-94AEFECD13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76200"/>
            <a:ext cx="7772400" cy="838200"/>
          </a:xfrm>
        </p:spPr>
        <p:txBody>
          <a:bodyPr/>
          <a:lstStyle/>
          <a:p>
            <a:pPr eaLnBrk="1" hangingPunct="1"/>
            <a:r>
              <a:rPr lang="en-US" sz="3600" dirty="0"/>
              <a:t>CHEM 304 – 1/</a:t>
            </a:r>
            <a:r>
              <a:rPr lang="en-US" sz="3600" dirty="0" smtClean="0"/>
              <a:t>27/12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914400"/>
            <a:ext cx="8458200" cy="5410200"/>
          </a:xfrm>
        </p:spPr>
        <p:txBody>
          <a:bodyPr/>
          <a:lstStyle/>
          <a:p>
            <a:pPr marL="812800" indent="-812800" algn="l" eaLnBrk="1" hangingPunct="1">
              <a:defRPr/>
            </a:pPr>
            <a:r>
              <a:rPr lang="en-US" dirty="0"/>
              <a:t>I.A. Fundamentals of Atmospheric Chemistry </a:t>
            </a:r>
          </a:p>
          <a:p>
            <a:pPr marL="812800" indent="-812800" algn="l" eaLnBrk="1" hangingPunct="1">
              <a:defRPr/>
            </a:pPr>
            <a:r>
              <a:rPr lang="en-US" dirty="0"/>
              <a:t>	• More on “Trace” Species</a:t>
            </a:r>
          </a:p>
          <a:p>
            <a:pPr marL="812800" indent="-812800" algn="l" eaLnBrk="1" hangingPunct="1">
              <a:defRPr/>
            </a:pPr>
            <a:r>
              <a:rPr lang="en-US" dirty="0"/>
              <a:t>		 - Free Radical Chemistry</a:t>
            </a:r>
          </a:p>
          <a:p>
            <a:pPr marL="812800" indent="-812800" algn="l" eaLnBrk="1" hangingPunct="1">
              <a:defRPr/>
            </a:pPr>
            <a:r>
              <a:rPr lang="en-US" dirty="0"/>
              <a:t>		 - Concentration units (</a:t>
            </a:r>
            <a:r>
              <a:rPr lang="en-US" dirty="0" err="1"/>
              <a:t>p</a:t>
            </a:r>
            <a:r>
              <a:rPr lang="en-US" dirty="0"/>
              <a:t>. 28-29)</a:t>
            </a:r>
          </a:p>
          <a:p>
            <a:pPr marL="812800" indent="-812800" algn="l" eaLnBrk="1" hangingPunct="1">
              <a:defRPr/>
            </a:pPr>
            <a:r>
              <a:rPr lang="en-US" dirty="0"/>
              <a:t>	</a:t>
            </a:r>
            <a:r>
              <a:rPr lang="en-US" sz="2800" dirty="0">
                <a:solidFill>
                  <a:srgbClr val="FFFF00"/>
                </a:solidFill>
              </a:rPr>
              <a:t>	 </a:t>
            </a:r>
            <a:endParaRPr lang="en-US" sz="2800" dirty="0" smtClean="0">
              <a:solidFill>
                <a:srgbClr val="FFFF00"/>
              </a:solidFill>
            </a:endParaRPr>
          </a:p>
          <a:p>
            <a:pPr marL="812800" indent="-812800" algn="l" eaLnBrk="1" hangingPunct="1">
              <a:buFont typeface="Wingdings" charset="2"/>
              <a:buChar char="Ø"/>
              <a:defRPr/>
            </a:pP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FIELD TRIP MONDAY !</a:t>
            </a:r>
          </a:p>
          <a:p>
            <a:pPr marL="812800" indent="-812800" algn="l" eaLnBrk="1" hangingPunct="1">
              <a:buFont typeface="Wingdings" charset="2"/>
              <a:buChar char="Ø"/>
              <a:defRPr/>
            </a:pPr>
            <a:r>
              <a:rPr lang="en-US" sz="2800" dirty="0" smtClean="0">
                <a:solidFill>
                  <a:srgbClr val="FFFF00"/>
                </a:solidFill>
              </a:rPr>
              <a:t>HW #1 </a:t>
            </a:r>
            <a:r>
              <a:rPr lang="en-US" sz="2800" dirty="0" err="1" smtClean="0">
                <a:solidFill>
                  <a:srgbClr val="FFFF00"/>
                </a:solidFill>
              </a:rPr>
              <a:t>e</a:t>
            </a:r>
            <a:r>
              <a:rPr lang="en-US" sz="2800" dirty="0" smtClean="0">
                <a:solidFill>
                  <a:srgbClr val="FFFF00"/>
                </a:solidFill>
              </a:rPr>
              <a:t>-mailed </a:t>
            </a:r>
            <a:r>
              <a:rPr lang="en-US" sz="2800" smtClean="0">
                <a:solidFill>
                  <a:srgbClr val="FFFF00"/>
                </a:solidFill>
              </a:rPr>
              <a:t>W</a:t>
            </a:r>
          </a:p>
          <a:p>
            <a:pPr marL="812800" indent="-812800" algn="l" eaLnBrk="1" hangingPunct="1">
              <a:buFont typeface="Wingdings" charset="2"/>
              <a:buChar char="Ø"/>
              <a:defRPr/>
            </a:pPr>
            <a:r>
              <a:rPr lang="en-US" sz="2800" smtClean="0">
                <a:solidFill>
                  <a:srgbClr val="FFFF00"/>
                </a:solidFill>
                <a:latin typeface="Verdana"/>
                <a:ea typeface="Verdana"/>
                <a:cs typeface="Verdana"/>
              </a:rPr>
              <a:t>Reading</a:t>
            </a:r>
            <a:r>
              <a:rPr lang="en-US" sz="2800" dirty="0" smtClean="0">
                <a:solidFill>
                  <a:srgbClr val="FFFF00"/>
                </a:solidFill>
                <a:latin typeface="Verdana"/>
                <a:ea typeface="Verdana"/>
                <a:cs typeface="Verdana"/>
              </a:rPr>
              <a:t>: Baird Intro, Ch. 3 (</a:t>
            </a:r>
            <a:r>
              <a:rPr lang="en-US" sz="2800" dirty="0" err="1" smtClean="0">
                <a:solidFill>
                  <a:srgbClr val="FFFF00"/>
                </a:solidFill>
                <a:latin typeface="Verdana"/>
                <a:ea typeface="Verdana"/>
                <a:cs typeface="Verdana"/>
              </a:rPr>
              <a:t>p</a:t>
            </a:r>
            <a:r>
              <a:rPr lang="en-US" sz="2800" dirty="0" smtClean="0">
                <a:solidFill>
                  <a:srgbClr val="FFFF00"/>
                </a:solidFill>
                <a:latin typeface="Verdana"/>
                <a:ea typeface="Verdana"/>
                <a:cs typeface="Verdana"/>
              </a:rPr>
              <a:t>. 91-95), and start chapter 1</a:t>
            </a:r>
            <a:endParaRPr lang="en-US" sz="2800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12800" indent="-812800" algn="l" eaLnBrk="1" hangingPunct="1">
              <a:buFont typeface="Wingdings" charset="2"/>
              <a:buChar char="Ø"/>
              <a:defRPr/>
            </a:pPr>
            <a:endParaRPr lang="en-US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533400"/>
          </a:xfrm>
        </p:spPr>
        <p:txBody>
          <a:bodyPr/>
          <a:lstStyle/>
          <a:p>
            <a:pPr eaLnBrk="1" hangingPunct="1"/>
            <a:r>
              <a:rPr lang="en-US" sz="3200"/>
              <a:t>Number Densities: molec/cm</a:t>
            </a:r>
            <a:r>
              <a:rPr lang="en-US" sz="3200" baseline="30000"/>
              <a:t>3</a:t>
            </a: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458200" cy="2514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/>
              <a:t>For OH,  X = 6 x 10</a:t>
            </a:r>
            <a:r>
              <a:rPr lang="en-US" sz="2800" baseline="30000"/>
              <a:t>-14</a:t>
            </a:r>
            <a:r>
              <a:rPr lang="en-US" sz="2800"/>
              <a:t>, what is C in molec/cm</a:t>
            </a:r>
            <a:r>
              <a:rPr lang="en-US" sz="2800" baseline="30000"/>
              <a:t>3 </a:t>
            </a:r>
            <a:r>
              <a:rPr lang="en-US" sz="2800"/>
              <a:t>at 0 km (P=1.0atm)?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/>
              <a:t>Calc p first, then multiply by 2.7x10</a:t>
            </a:r>
            <a:r>
              <a:rPr lang="en-US" sz="2800" baseline="30000"/>
              <a:t>19</a:t>
            </a:r>
            <a:r>
              <a:rPr lang="en-US" sz="2800"/>
              <a:t> molec/cm</a:t>
            </a:r>
            <a:r>
              <a:rPr lang="en-US" sz="2800" baseline="30000"/>
              <a:t>3</a:t>
            </a:r>
            <a:r>
              <a:rPr lang="en-US" sz="2800"/>
              <a:t>atm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600" i="1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400" i="1"/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762000" y="4038600"/>
            <a:ext cx="647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1.6 x 10</a:t>
            </a:r>
            <a:r>
              <a:rPr lang="en-US" baseline="30000"/>
              <a:t>6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5" descr="atm_layers00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127000"/>
            <a:ext cx="6705600" cy="660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3" descr="atm_chem_comp00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349250"/>
            <a:ext cx="8229600" cy="551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57200"/>
            <a:ext cx="7772400" cy="5638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/>
              <a:t>Some lingo regarding “Trace species” (e.g. pollutants, reactive substances, etc.)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u="sng"/>
              <a:t>Source</a:t>
            </a:r>
            <a:r>
              <a:rPr lang="en-US" sz="2800"/>
              <a:t>: reaction or process that release trace compound.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u="sng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u="sng"/>
              <a:t>Sink</a:t>
            </a:r>
            <a:r>
              <a:rPr lang="en-US" sz="2800"/>
              <a:t>: Reaction or process that “permanently” removes trace compound.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u="sng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u="sng"/>
              <a:t>Reservoir</a:t>
            </a:r>
            <a:r>
              <a:rPr lang="en-US" sz="2800"/>
              <a:t>: An entity (process, substance, physical feature) that temporarily holds a trace substance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533400"/>
            <a:ext cx="7924800" cy="2667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/>
              <a:t>Which of the following are “free radicals”?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/>
              <a:t>(all are neutral …)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/>
              <a:t>CH</a:t>
            </a:r>
            <a:r>
              <a:rPr lang="en-US" sz="2800" baseline="-25000" dirty="0"/>
              <a:t>3</a:t>
            </a:r>
            <a:r>
              <a:rPr lang="en-US" sz="2800" dirty="0"/>
              <a:t>, ClONO</a:t>
            </a:r>
            <a:r>
              <a:rPr lang="en-US" sz="2800" baseline="-25000" dirty="0"/>
              <a:t>2</a:t>
            </a:r>
            <a:r>
              <a:rPr lang="en-US" sz="2800" dirty="0"/>
              <a:t>, NO</a:t>
            </a:r>
            <a:r>
              <a:rPr lang="en-US" sz="2800" baseline="-25000" dirty="0"/>
              <a:t>3</a:t>
            </a:r>
            <a:r>
              <a:rPr lang="en-US" sz="2800" dirty="0"/>
              <a:t>, SO</a:t>
            </a:r>
            <a:r>
              <a:rPr lang="en-US" sz="2800" baseline="-25000" dirty="0"/>
              <a:t>3</a:t>
            </a:r>
            <a:r>
              <a:rPr lang="en-US" sz="2800" dirty="0"/>
              <a:t>, HOSO</a:t>
            </a:r>
            <a:r>
              <a:rPr lang="en-US" sz="2800" baseline="-25000" dirty="0"/>
              <a:t>2</a:t>
            </a:r>
            <a:r>
              <a:rPr lang="en-US" sz="2800" dirty="0"/>
              <a:t>, Cl</a:t>
            </a:r>
            <a:r>
              <a:rPr lang="en-US" sz="2800" baseline="-25000" dirty="0"/>
              <a:t>2</a:t>
            </a:r>
            <a:r>
              <a:rPr lang="en-US" sz="2800" dirty="0"/>
              <a:t>O</a:t>
            </a:r>
            <a:r>
              <a:rPr lang="en-US" sz="2800" baseline="-25000" dirty="0"/>
              <a:t>2</a:t>
            </a:r>
            <a:br>
              <a:rPr lang="en-US" sz="2800" baseline="-25000" dirty="0"/>
            </a:br>
            <a:r>
              <a:rPr lang="en-US" sz="2800" baseline="-25000" dirty="0" smtClean="0"/>
              <a:t/>
            </a:r>
            <a:br>
              <a:rPr lang="en-US" sz="2800" baseline="-25000" dirty="0" smtClean="0"/>
            </a:br>
            <a:endParaRPr lang="en-US" sz="1400" i="1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i="1" dirty="0"/>
              <a:t>	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743200" y="3810000"/>
            <a:ext cx="2972388" cy="650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 smtClean="0">
                <a:solidFill>
                  <a:srgbClr val="FFFF00"/>
                </a:solidFill>
              </a:rPr>
              <a:t>CH</a:t>
            </a:r>
            <a:r>
              <a:rPr lang="en-US" baseline="-25000" dirty="0" smtClean="0">
                <a:solidFill>
                  <a:srgbClr val="FFFF00"/>
                </a:solidFill>
              </a:rPr>
              <a:t>3</a:t>
            </a:r>
            <a:r>
              <a:rPr lang="en-US" dirty="0" smtClean="0">
                <a:solidFill>
                  <a:srgbClr val="FFFF00"/>
                </a:solidFill>
              </a:rPr>
              <a:t>, NO</a:t>
            </a:r>
            <a:r>
              <a:rPr lang="en-US" baseline="-25000" dirty="0" smtClean="0">
                <a:solidFill>
                  <a:srgbClr val="FFFF00"/>
                </a:solidFill>
              </a:rPr>
              <a:t>3</a:t>
            </a:r>
            <a:r>
              <a:rPr lang="en-US" dirty="0" smtClean="0">
                <a:solidFill>
                  <a:srgbClr val="FFFF00"/>
                </a:solidFill>
              </a:rPr>
              <a:t>, &amp; HOSO</a:t>
            </a:r>
            <a:r>
              <a:rPr lang="en-US" baseline="-25000" dirty="0" smtClean="0">
                <a:solidFill>
                  <a:srgbClr val="FFFF00"/>
                </a:solidFill>
              </a:rPr>
              <a:t>2</a:t>
            </a:r>
            <a:endParaRPr lang="en-US" dirty="0" smtClean="0">
              <a:solidFill>
                <a:srgbClr val="FFFF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baseline="-25000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533400"/>
            <a:ext cx="7924800" cy="5638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 smtClean="0"/>
              <a:t>A summary for free radical reaction types: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 smtClean="0"/>
              <a:t>Initiation:  </a:t>
            </a:r>
            <a:r>
              <a:rPr lang="en-US" sz="2800" dirty="0" smtClean="0">
                <a:solidFill>
                  <a:srgbClr val="FFFF00"/>
                </a:solidFill>
              </a:rPr>
              <a:t>X-Y  —&gt;  X°  +   Y °</a:t>
            </a:r>
            <a:r>
              <a:rPr lang="en-US" sz="2800" dirty="0" smtClean="0"/>
              <a:t> </a:t>
            </a:r>
            <a:r>
              <a:rPr lang="en-US" sz="2800" i="1" dirty="0" smtClean="0"/>
              <a:t>(often light-driven)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 smtClean="0"/>
              <a:t>Propagation: </a:t>
            </a:r>
            <a:r>
              <a:rPr lang="en-US" sz="2800" dirty="0" smtClean="0">
                <a:solidFill>
                  <a:srgbClr val="FFFF00"/>
                </a:solidFill>
              </a:rPr>
              <a:t>X°  + Y-Z  —&gt;  XY  +  Z°  or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 smtClean="0">
                <a:solidFill>
                  <a:srgbClr val="FFFF00"/>
                </a:solidFill>
              </a:rPr>
              <a:t>			   X°  +  W  —&gt;  XW°  </a:t>
            </a:r>
            <a:r>
              <a:rPr lang="en-US" sz="2800" dirty="0" smtClean="0"/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baseline="-250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baseline="-250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 smtClean="0"/>
              <a:t>Initiation:  </a:t>
            </a:r>
            <a:r>
              <a:rPr lang="en-US" sz="2800" dirty="0" smtClean="0">
                <a:solidFill>
                  <a:srgbClr val="FFFF00"/>
                </a:solidFill>
              </a:rPr>
              <a:t>X°  +   Y °  —&gt;  X-Y </a:t>
            </a:r>
            <a:endParaRPr lang="en-US" sz="2800" i="1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400" i="1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i="1" dirty="0"/>
              <a:t>	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533400"/>
          </a:xfrm>
        </p:spPr>
        <p:txBody>
          <a:bodyPr/>
          <a:lstStyle/>
          <a:p>
            <a:pPr eaLnBrk="1" hangingPunct="1"/>
            <a:r>
              <a:rPr lang="en-US" sz="3200"/>
              <a:t>Quantifying Concentrations:</a:t>
            </a: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2514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/>
              <a:t>Express the Following as </a:t>
            </a:r>
            <a:r>
              <a:rPr lang="en-US" sz="2400" i="1"/>
              <a:t>ppm</a:t>
            </a:r>
            <a:r>
              <a:rPr lang="en-US" sz="2400"/>
              <a:t> and </a:t>
            </a:r>
            <a:r>
              <a:rPr lang="en-US" sz="2400" i="1"/>
              <a:t>ppb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400" i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i="1"/>
              <a:t>a) X</a:t>
            </a:r>
            <a:r>
              <a:rPr lang="en-US" sz="2400" i="1" baseline="-25000"/>
              <a:t>CH4 </a:t>
            </a:r>
            <a:r>
              <a:rPr lang="en-US" sz="2400" i="1"/>
              <a:t>= 0.000002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i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i="1"/>
              <a:t>b) X</a:t>
            </a:r>
            <a:r>
              <a:rPr lang="en-US" sz="2400" i="1" baseline="-25000"/>
              <a:t>O3</a:t>
            </a:r>
            <a:r>
              <a:rPr lang="en-US" sz="2400" i="1"/>
              <a:t>(10 km) = 5.1 x 10</a:t>
            </a:r>
            <a:r>
              <a:rPr lang="en-US" sz="2400" i="1" baseline="30000"/>
              <a:t>-8</a:t>
            </a:r>
            <a:endParaRPr lang="en-US" sz="2400" i="1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/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457200" y="4038600"/>
            <a:ext cx="647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a) 2.0 x10</a:t>
            </a:r>
            <a:r>
              <a:rPr lang="en-US" baseline="30000"/>
              <a:t>-6</a:t>
            </a:r>
            <a:r>
              <a:rPr lang="en-US"/>
              <a:t> = 2.0 ppm = 2000 ppb</a:t>
            </a: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533400" y="5029200"/>
            <a:ext cx="647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b) 0.051 x10</a:t>
            </a:r>
            <a:r>
              <a:rPr lang="en-US" baseline="30000"/>
              <a:t>-6</a:t>
            </a:r>
            <a:r>
              <a:rPr lang="en-US"/>
              <a:t> = 0.051 ppm = 51 ppb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  <p:bldP spid="2765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533400"/>
          </a:xfrm>
        </p:spPr>
        <p:txBody>
          <a:bodyPr/>
          <a:lstStyle/>
          <a:p>
            <a:pPr eaLnBrk="1" hangingPunct="1"/>
            <a:r>
              <a:rPr lang="en-US" sz="3200" smtClean="0"/>
              <a:t>Quantifying Concentrations:</a:t>
            </a:r>
            <a:endParaRPr lang="en-US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924800" cy="2514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smtClean="0"/>
              <a:t>Express the following as X’s (i.e. pure numbers).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i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i="1" smtClean="0"/>
              <a:t>a) H</a:t>
            </a:r>
            <a:r>
              <a:rPr lang="en-US" sz="2400" i="1" baseline="-25000" smtClean="0"/>
              <a:t>2</a:t>
            </a:r>
            <a:r>
              <a:rPr lang="en-US" sz="2400" i="1" smtClean="0"/>
              <a:t>O (10km)</a:t>
            </a:r>
            <a:r>
              <a:rPr lang="en-US" sz="2400" i="1" baseline="-25000" smtClean="0"/>
              <a:t> </a:t>
            </a:r>
            <a:r>
              <a:rPr lang="en-US" sz="2400" i="1" smtClean="0"/>
              <a:t>= 36 ppm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i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i="1" smtClean="0"/>
              <a:t>b) CH</a:t>
            </a:r>
            <a:r>
              <a:rPr lang="en-US" sz="2400" i="1" baseline="-25000" smtClean="0"/>
              <a:t>4 </a:t>
            </a:r>
            <a:r>
              <a:rPr lang="en-US" sz="2400" i="1" smtClean="0"/>
              <a:t>(40 km) = 300ppb</a:t>
            </a:r>
            <a:endParaRPr lang="en-US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i="1" smtClean="0"/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457200" y="4038600"/>
            <a:ext cx="647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a) 36 ppm = 36 x 10</a:t>
            </a:r>
            <a:r>
              <a:rPr lang="en-US" baseline="30000"/>
              <a:t>-6</a:t>
            </a:r>
            <a:r>
              <a:rPr lang="en-US"/>
              <a:t> = 3.6 x 10</a:t>
            </a:r>
            <a:r>
              <a:rPr lang="en-US" baseline="30000"/>
              <a:t>-5</a:t>
            </a:r>
            <a:endParaRPr lang="en-US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533400" y="5029200"/>
            <a:ext cx="647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b) 300 ppb = 300 x 10</a:t>
            </a:r>
            <a:r>
              <a:rPr lang="en-US" baseline="30000"/>
              <a:t>-9</a:t>
            </a:r>
            <a:r>
              <a:rPr lang="en-US"/>
              <a:t> = 3.0 x 10</a:t>
            </a:r>
            <a:r>
              <a:rPr lang="en-US" baseline="30000"/>
              <a:t>-7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0" grpId="0"/>
      <p:bldP spid="2970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533400"/>
          </a:xfrm>
        </p:spPr>
        <p:txBody>
          <a:bodyPr/>
          <a:lstStyle/>
          <a:p>
            <a:pPr eaLnBrk="1" hangingPunct="1"/>
            <a:r>
              <a:rPr lang="en-US" sz="3200"/>
              <a:t>Partial pressures:</a:t>
            </a: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924800" cy="2514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/>
              <a:t>Calculate the Partial Pressure of CO</a:t>
            </a:r>
            <a:r>
              <a:rPr lang="en-US" sz="2800" baseline="-25000"/>
              <a:t>2</a:t>
            </a:r>
            <a:r>
              <a:rPr lang="en-US" sz="2800"/>
              <a:t> </a:t>
            </a:r>
            <a:br>
              <a:rPr lang="en-US" sz="2800"/>
            </a:br>
            <a:r>
              <a:rPr lang="en-US" sz="2800"/>
              <a:t>(</a:t>
            </a:r>
            <a:r>
              <a:rPr lang="en-US" sz="2800" i="1"/>
              <a:t>X</a:t>
            </a:r>
            <a:r>
              <a:rPr lang="en-US" sz="2800" i="1" baseline="-25000"/>
              <a:t>CO2</a:t>
            </a:r>
            <a:r>
              <a:rPr lang="en-US" sz="2800" i="1"/>
              <a:t>= 360 ppm</a:t>
            </a:r>
            <a:r>
              <a:rPr lang="en-US" sz="2800"/>
              <a:t>) at:</a:t>
            </a:r>
            <a:endParaRPr lang="en-US" sz="1600" i="1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400" i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i="1"/>
              <a:t>a) 0 km (P</a:t>
            </a:r>
            <a:r>
              <a:rPr lang="en-US" sz="2800" i="1" baseline="-25000"/>
              <a:t>TOT</a:t>
            </a:r>
            <a:r>
              <a:rPr lang="en-US" sz="2800" i="1"/>
              <a:t>=1 atm)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i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i="1"/>
              <a:t>b) 15 km (P</a:t>
            </a:r>
            <a:r>
              <a:rPr lang="en-US" sz="2800" i="1" baseline="-25000"/>
              <a:t>TOT</a:t>
            </a:r>
            <a:r>
              <a:rPr lang="en-US" sz="2800" i="1"/>
              <a:t>=122 mbar)</a:t>
            </a:r>
            <a:endParaRPr lang="en-US" sz="2800"/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762000" y="4038600"/>
            <a:ext cx="647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a) P</a:t>
            </a:r>
            <a:r>
              <a:rPr lang="en-US" baseline="-25000"/>
              <a:t>CO2 </a:t>
            </a:r>
            <a:r>
              <a:rPr lang="en-US"/>
              <a:t>= 3.6x10</a:t>
            </a:r>
            <a:r>
              <a:rPr lang="en-US" baseline="30000"/>
              <a:t>-4 </a:t>
            </a:r>
            <a:r>
              <a:rPr lang="en-US"/>
              <a:t>x 1.0 atm = 3.6 x 10</a:t>
            </a:r>
            <a:r>
              <a:rPr lang="en-US" baseline="30000"/>
              <a:t>-4</a:t>
            </a:r>
            <a:r>
              <a:rPr lang="en-US"/>
              <a:t> atm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762000" y="4876800"/>
            <a:ext cx="693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b) P</a:t>
            </a:r>
            <a:r>
              <a:rPr lang="en-US" baseline="-25000"/>
              <a:t>CO2</a:t>
            </a:r>
            <a:r>
              <a:rPr lang="en-US"/>
              <a:t> = 3.6 x 10</a:t>
            </a:r>
            <a:r>
              <a:rPr lang="en-US" baseline="30000"/>
              <a:t>-4</a:t>
            </a:r>
            <a:r>
              <a:rPr lang="en-US"/>
              <a:t> x 122 mbar = 4.4 x 10</a:t>
            </a:r>
            <a:r>
              <a:rPr lang="en-US" baseline="30000"/>
              <a:t>-5</a:t>
            </a:r>
            <a:r>
              <a:rPr lang="en-US"/>
              <a:t> bar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/>
      <p:bldP spid="31749" grpId="0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7">
      <a:dk1>
        <a:srgbClr val="5C1F00"/>
      </a:dk1>
      <a:lt1>
        <a:srgbClr val="FFFFFF"/>
      </a:lt1>
      <a:dk2>
        <a:srgbClr val="800000"/>
      </a:dk2>
      <a:lt2>
        <a:srgbClr val="DFD293"/>
      </a:lt2>
      <a:accent1>
        <a:srgbClr val="713E39"/>
      </a:accent1>
      <a:accent2>
        <a:srgbClr val="BE7960"/>
      </a:accent2>
      <a:accent3>
        <a:srgbClr val="C0AAAA"/>
      </a:accent3>
      <a:accent4>
        <a:srgbClr val="DADADA"/>
      </a:accent4>
      <a:accent5>
        <a:srgbClr val="BBAFAE"/>
      </a:accent5>
      <a:accent6>
        <a:srgbClr val="AC6D56"/>
      </a:accent6>
      <a:hlink>
        <a:srgbClr val="FFFF99"/>
      </a:hlink>
      <a:folHlink>
        <a:srgbClr val="D3A219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</TotalTime>
  <Words>483</Words>
  <Application>Microsoft Macintosh PowerPoint</Application>
  <PresentationFormat>On-screen Show (4:3)</PresentationFormat>
  <Paragraphs>72</Paragraphs>
  <Slides>10</Slides>
  <Notes>7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Blank Presentation</vt:lpstr>
      <vt:lpstr>CHEM 304 – 1/27/12</vt:lpstr>
      <vt:lpstr>Slide 2</vt:lpstr>
      <vt:lpstr>Slide 3</vt:lpstr>
      <vt:lpstr>Slide 4</vt:lpstr>
      <vt:lpstr>Slide 5</vt:lpstr>
      <vt:lpstr>Slide 6</vt:lpstr>
      <vt:lpstr>Quantifying Concentrations:</vt:lpstr>
      <vt:lpstr>Quantifying Concentrations:</vt:lpstr>
      <vt:lpstr>Partial pressures:</vt:lpstr>
      <vt:lpstr>Number Densities: molec/cm3</vt:lpstr>
    </vt:vector>
  </TitlesOfParts>
  <Company>UW-Eau Claire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 304 - 1/25/07 </dc:title>
  <cp:lastModifiedBy>Jim Phillips</cp:lastModifiedBy>
  <cp:revision>24</cp:revision>
  <dcterms:created xsi:type="dcterms:W3CDTF">2012-01-27T13:40:20Z</dcterms:created>
  <dcterms:modified xsi:type="dcterms:W3CDTF">2012-01-27T13:45:04Z</dcterms:modified>
</cp:coreProperties>
</file>