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2" y="-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6EC153-C485-2D4B-8B2E-AB9FC880F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9A234-CECF-244D-B349-05DEBB5585C8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72245-F403-C143-B90B-964C8EAC2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E17C7-A9E0-2940-8FB3-5C63A7C4F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16756-593C-D54C-AF16-D0B5A4E63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19D2D-46CC-8340-947D-09236AC6A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953D-94CD-0543-802A-0B6E0B180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1E4F-B795-BD43-9715-E0CF6511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BB5ED-77D7-7D47-8890-4F08FAF7E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5A104-B640-4B4C-96F3-9ED643CA4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0375D-7EFA-A74B-A572-0817234B9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9E1F5-89BB-4C43-80A3-11BF86FB6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459DF-5722-4445-A9C5-30611F3AE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7FE31F-21EE-7E47-AC7B-CC061B19D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ueleconomy.gov/" TargetMode="Externa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CHEM 304 </a:t>
            </a:r>
            <a:r>
              <a:rPr lang="en-US" sz="3600" dirty="0" smtClean="0"/>
              <a:t>–</a:t>
            </a:r>
            <a:r>
              <a:rPr lang="en-US" sz="3600" dirty="0" smtClean="0"/>
              <a:t> 3/16/12 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838200"/>
            <a:ext cx="7696200" cy="5791200"/>
          </a:xfrm>
        </p:spPr>
        <p:txBody>
          <a:bodyPr/>
          <a:lstStyle/>
          <a:p>
            <a:pPr marL="812800" indent="-812800" algn="l" eaLnBrk="1" hangingPunct="1"/>
            <a:r>
              <a:rPr lang="en-US" dirty="0" smtClean="0">
                <a:solidFill>
                  <a:srgbClr val="FFFF00"/>
                </a:solidFill>
                <a:latin typeface="Microsoft Sans Serif" charset="0"/>
              </a:rPr>
              <a:t>Your “Personal Carbon Footprint” Assignment</a:t>
            </a:r>
            <a:endParaRPr lang="en-US" i="1" dirty="0" smtClean="0">
              <a:solidFill>
                <a:srgbClr val="FFFF00"/>
              </a:solidFill>
              <a:latin typeface="Microsoft Sans Serif" charset="0"/>
            </a:endParaRPr>
          </a:p>
          <a:p>
            <a:pPr marL="812800" indent="-812800" algn="l" eaLnBrk="1" hangingPunct="1"/>
            <a:r>
              <a:rPr lang="en-US" dirty="0" smtClean="0">
                <a:latin typeface="Microsoft Sans Serif" charset="0"/>
              </a:rPr>
              <a:t>	- Chemical</a:t>
            </a:r>
            <a:r>
              <a:rPr lang="en-US" dirty="0" smtClean="0">
                <a:latin typeface="Microsoft Sans Serif" charset="0"/>
              </a:rPr>
              <a:t> Mass &amp; Energy Balance</a:t>
            </a:r>
          </a:p>
          <a:p>
            <a:pPr marL="812800" indent="-812800" algn="l" eaLnBrk="1" hangingPunct="1"/>
            <a:r>
              <a:rPr lang="en-US" dirty="0" smtClean="0">
                <a:latin typeface="Microsoft Sans Serif" charset="0"/>
              </a:rPr>
              <a:t>	- Some specifics</a:t>
            </a:r>
          </a:p>
          <a:p>
            <a:pPr marL="812800" indent="-812800" algn="l" eaLnBrk="1" hangingPunct="1"/>
            <a:r>
              <a:rPr lang="en-US" dirty="0" smtClean="0">
                <a:latin typeface="Microsoft Sans Serif" charset="0"/>
              </a:rPr>
              <a:t>		</a:t>
            </a:r>
            <a:r>
              <a:rPr lang="en-US" dirty="0" smtClean="0">
                <a:latin typeface="Microsoft Sans Serif" charset="0"/>
              </a:rPr>
              <a:t>	</a:t>
            </a:r>
            <a:endParaRPr lang="en-US" sz="2400" dirty="0" smtClean="0">
              <a:latin typeface="Microsoft Sans Serif" charset="0"/>
            </a:endParaRPr>
          </a:p>
          <a:p>
            <a:pPr marL="812800" indent="-812800" algn="l" eaLnBrk="1" hangingPunct="1"/>
            <a:r>
              <a:rPr lang="en-US" i="1" dirty="0" smtClean="0">
                <a:solidFill>
                  <a:srgbClr val="FFFF00"/>
                </a:solidFill>
                <a:latin typeface="Microsoft Sans Serif" charset="0"/>
              </a:rPr>
              <a:t>Exam #1 Average = </a:t>
            </a:r>
          </a:p>
          <a:p>
            <a:pPr marL="812800" indent="-812800" algn="l" eaLnBrk="1" hangingPunct="1"/>
            <a:endParaRPr lang="en-US" dirty="0" smtClean="0">
              <a:latin typeface="Microsoft Sans Serif" charset="0"/>
            </a:endParaRPr>
          </a:p>
          <a:p>
            <a:pPr marL="812800" indent="-812800" algn="l" eaLnBrk="1" hangingPunct="1"/>
            <a:endParaRPr lang="en-US" dirty="0" smtClean="0">
              <a:latin typeface="Microsoft Sans Serif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4343400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en-US" smtClean="0"/>
              <a:t>For methane combustion:</a:t>
            </a:r>
          </a:p>
          <a:p>
            <a:pPr marL="514350" indent="-514350" eaLnBrk="1" hangingPunct="1">
              <a:buFontTx/>
              <a:buNone/>
            </a:pPr>
            <a:r>
              <a:rPr lang="en-US" smtClean="0"/>
              <a:t>	CH</a:t>
            </a:r>
            <a:r>
              <a:rPr lang="en-US" baseline="-25000" smtClean="0"/>
              <a:t>4</a:t>
            </a:r>
            <a:r>
              <a:rPr lang="en-US" smtClean="0"/>
              <a:t>  +  2 O</a:t>
            </a:r>
            <a:r>
              <a:rPr lang="en-US" baseline="-25000" smtClean="0"/>
              <a:t>2</a:t>
            </a:r>
            <a:r>
              <a:rPr lang="en-US" smtClean="0"/>
              <a:t>  —&gt;   2 H</a:t>
            </a:r>
            <a:r>
              <a:rPr lang="en-US" baseline="-25000" smtClean="0"/>
              <a:t>2</a:t>
            </a:r>
            <a:r>
              <a:rPr lang="en-US" smtClean="0"/>
              <a:t>O  +  CO</a:t>
            </a:r>
            <a:r>
              <a:rPr lang="en-US" baseline="-25000" smtClean="0"/>
              <a:t>2</a:t>
            </a:r>
          </a:p>
          <a:p>
            <a:pPr marL="514350" indent="-514350" eaLnBrk="1" hangingPunct="1">
              <a:buFontTx/>
              <a:buNone/>
            </a:pPr>
            <a:endParaRPr lang="en-US" baseline="-25000" smtClean="0"/>
          </a:p>
          <a:p>
            <a:pPr marL="514350" indent="-514350" eaLnBrk="1" hangingPunct="1">
              <a:buFontTx/>
              <a:buNone/>
            </a:pPr>
            <a:endParaRPr lang="en-US" baseline="-25000" smtClean="0"/>
          </a:p>
          <a:p>
            <a:pPr marL="514350" indent="-514350" eaLnBrk="1" hangingPunct="1">
              <a:buFontTx/>
              <a:buNone/>
            </a:pPr>
            <a:r>
              <a:rPr lang="en-US" smtClean="0"/>
              <a:t>If 1000 g of CH</a:t>
            </a:r>
            <a:r>
              <a:rPr lang="en-US" baseline="-25000" smtClean="0"/>
              <a:t>4</a:t>
            </a:r>
            <a:r>
              <a:rPr lang="en-US" smtClean="0"/>
              <a:t> are burned: </a:t>
            </a:r>
          </a:p>
          <a:p>
            <a:pPr marL="514350" indent="-514350" eaLnBrk="1" hangingPunct="1">
              <a:buFontTx/>
              <a:buNone/>
            </a:pPr>
            <a:r>
              <a:rPr lang="en-US" smtClean="0"/>
              <a:t>	i) How many grams of H</a:t>
            </a:r>
            <a:r>
              <a:rPr lang="en-US" baseline="-25000" smtClean="0"/>
              <a:t>2</a:t>
            </a:r>
            <a:r>
              <a:rPr lang="en-US" smtClean="0"/>
              <a:t>O are produced? ii) How many grams of CO</a:t>
            </a:r>
            <a:r>
              <a:rPr lang="en-US" baseline="-25000" smtClean="0"/>
              <a:t>2</a:t>
            </a:r>
            <a:r>
              <a:rPr lang="en-US" smtClean="0"/>
              <a:t> are produced?</a:t>
            </a:r>
          </a:p>
          <a:p>
            <a:pPr marL="514350" indent="-51435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en-US" dirty="0" smtClean="0"/>
              <a:t>For methane combustion:</a:t>
            </a:r>
          </a:p>
          <a:p>
            <a:pPr marL="514350" indent="-514350" eaLnBrk="1" hangingPunct="1">
              <a:buFontTx/>
              <a:buNone/>
            </a:pPr>
            <a:r>
              <a:rPr lang="en-US" dirty="0" smtClean="0"/>
              <a:t>	CH</a:t>
            </a:r>
            <a:r>
              <a:rPr lang="en-US" baseline="-25000" dirty="0" smtClean="0"/>
              <a:t>4</a:t>
            </a:r>
            <a:r>
              <a:rPr lang="en-US" dirty="0" smtClean="0"/>
              <a:t>  +  2 O</a:t>
            </a:r>
            <a:r>
              <a:rPr lang="en-US" baseline="-25000" dirty="0" smtClean="0"/>
              <a:t>2</a:t>
            </a:r>
            <a:r>
              <a:rPr lang="en-US" dirty="0" smtClean="0"/>
              <a:t>  —&gt;   2 H</a:t>
            </a:r>
            <a:r>
              <a:rPr lang="en-US" baseline="-25000" dirty="0" smtClean="0"/>
              <a:t>2</a:t>
            </a:r>
            <a:r>
              <a:rPr lang="en-US" dirty="0" smtClean="0"/>
              <a:t>O  +  CO</a:t>
            </a:r>
            <a:r>
              <a:rPr lang="en-US" baseline="-25000" dirty="0" smtClean="0"/>
              <a:t>2 </a:t>
            </a:r>
            <a:r>
              <a:rPr lang="en-US" dirty="0" smtClean="0">
                <a:solidFill>
                  <a:srgbClr val="FFFF00"/>
                </a:solidFill>
              </a:rPr>
              <a:t>+ 890 kJ</a:t>
            </a:r>
            <a:endParaRPr lang="en-US" baseline="-250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buFontTx/>
              <a:buNone/>
            </a:pPr>
            <a:endParaRPr lang="en-US" baseline="-25000" dirty="0" smtClean="0"/>
          </a:p>
          <a:p>
            <a:pPr marL="514350" indent="-514350" eaLnBrk="1" hangingPunct="1">
              <a:buFontTx/>
              <a:buNone/>
            </a:pPr>
            <a:r>
              <a:rPr lang="en-US" dirty="0" smtClean="0"/>
              <a:t>If 1000 kg (1 </a:t>
            </a:r>
            <a:r>
              <a:rPr lang="en-US" i="1" dirty="0" smtClean="0"/>
              <a:t>metric ton</a:t>
            </a:r>
            <a:r>
              <a:rPr lang="en-US" dirty="0" smtClean="0"/>
              <a:t>) of CH</a:t>
            </a:r>
            <a:r>
              <a:rPr lang="en-US" baseline="-25000" dirty="0" smtClean="0"/>
              <a:t>4</a:t>
            </a:r>
            <a:r>
              <a:rPr lang="en-US" dirty="0" smtClean="0"/>
              <a:t> is burned, how much heat (energy) is produced?</a:t>
            </a:r>
            <a:br>
              <a:rPr lang="en-US" dirty="0" smtClean="0"/>
            </a:br>
            <a:endParaRPr lang="en-US" dirty="0" smtClean="0"/>
          </a:p>
          <a:p>
            <a:pPr marL="514350" indent="-514350" eaLnBrk="1" hangingPunct="1">
              <a:buFontTx/>
              <a:buNone/>
            </a:pPr>
            <a:r>
              <a:rPr lang="en-US" dirty="0" smtClean="0"/>
              <a:t>How many grams of CH</a:t>
            </a:r>
            <a:r>
              <a:rPr lang="en-US" baseline="-25000" dirty="0" smtClean="0"/>
              <a:t>4</a:t>
            </a:r>
            <a:r>
              <a:rPr lang="en-US" dirty="0" smtClean="0"/>
              <a:t> is burned if 105 </a:t>
            </a:r>
            <a:r>
              <a:rPr lang="en-US" dirty="0" err="1" smtClean="0"/>
              <a:t>megajoules</a:t>
            </a:r>
            <a:r>
              <a:rPr lang="en-US" dirty="0" smtClean="0"/>
              <a:t> (105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6</a:t>
            </a:r>
            <a:r>
              <a:rPr lang="en-US" dirty="0" smtClean="0"/>
              <a:t> J)* of energy are produced</a:t>
            </a:r>
            <a:r>
              <a:rPr lang="en-US" dirty="0" smtClean="0"/>
              <a:t>? How much CO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 eaLnBrk="1" hangingPunct="1">
              <a:buFontTx/>
              <a:buNone/>
            </a:pPr>
            <a:endParaRPr lang="en-US" sz="2000" i="1" dirty="0" smtClean="0"/>
          </a:p>
          <a:p>
            <a:pPr marL="514350" indent="-514350" eaLnBrk="1" hangingPunct="1">
              <a:buFontTx/>
              <a:buNone/>
            </a:pPr>
            <a:r>
              <a:rPr lang="en-US" i="1" dirty="0" smtClean="0"/>
              <a:t>*(this is 1 “THERM” – the unit on a utility bill!)</a:t>
            </a:r>
          </a:p>
          <a:p>
            <a:pPr marL="514350" indent="-514350" eaLnBrk="1" hangingPunct="1">
              <a:buFontTx/>
              <a:buNone/>
            </a:pPr>
            <a:endParaRPr lang="en-US" dirty="0" smtClean="0"/>
          </a:p>
          <a:p>
            <a:pPr marL="514350" indent="-514350" eaLnBrk="1" hangingPunct="1">
              <a:buFontTx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 eaLnBrk="1" hangingPunct="1">
              <a:buFontTx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514350" indent="-514350" eaLnBrk="1" hangingPunct="1">
              <a:buFontTx/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_MWA1_1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8301" t="45556" r="11176" b="7778"/>
              <a:stretch>
                <a:fillRect/>
              </a:stretch>
            </p:blipFill>
          </mc:Choice>
          <mc:Fallback>
            <p:blipFill>
              <a:blip r:embed="rId3"/>
              <a:srcRect l="8301" t="45556" r="11176" b="7778"/>
              <a:stretch>
                <a:fillRect/>
              </a:stretch>
            </p:blipFill>
          </mc:Fallback>
        </mc:AlternateContent>
        <p:spPr>
          <a:xfrm>
            <a:off x="1143000" y="1524000"/>
            <a:ext cx="6400800" cy="48006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5658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Converting to kJ (per day) or </a:t>
            </a:r>
            <a:r>
              <a:rPr lang="en-US" dirty="0" err="1" smtClean="0"/>
              <a:t>g</a:t>
            </a:r>
            <a:r>
              <a:rPr lang="en-US" dirty="0" smtClean="0"/>
              <a:t> (per day)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c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56227" r="43529"/>
              <a:stretch>
                <a:fillRect/>
              </a:stretch>
            </p:blipFill>
          </mc:Choice>
          <mc:Fallback>
            <p:blipFill>
              <a:blip r:embed="rId3"/>
              <a:srcRect t="56227" r="43529"/>
              <a:stretch>
                <a:fillRect/>
              </a:stretch>
            </p:blipFill>
          </mc:Fallback>
        </mc:AlternateContent>
        <p:spPr>
          <a:xfrm>
            <a:off x="1524000" y="1066800"/>
            <a:ext cx="6019800" cy="6038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772400" cy="457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http://www.fueleconomy.gov/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Dr Jim drives ~ 150 miles per week</a:t>
            </a:r>
          </a:p>
          <a:p>
            <a:pPr>
              <a:buNone/>
            </a:pPr>
            <a:r>
              <a:rPr lang="en-US" dirty="0" smtClean="0"/>
              <a:t>(100 </a:t>
            </a:r>
            <a:r>
              <a:rPr lang="en-US" dirty="0" err="1" smtClean="0"/>
              <a:t>w</a:t>
            </a:r>
            <a:r>
              <a:rPr lang="en-US" dirty="0" smtClean="0"/>
              <a:t>/out kids, 200 </a:t>
            </a:r>
            <a:r>
              <a:rPr lang="en-US" dirty="0" err="1" smtClean="0"/>
              <a:t>w</a:t>
            </a:r>
            <a:r>
              <a:rPr lang="en-US" dirty="0" smtClean="0"/>
              <a:t>/ kids …)</a:t>
            </a:r>
          </a:p>
          <a:p>
            <a:pPr>
              <a:buNone/>
            </a:pPr>
            <a:r>
              <a:rPr lang="en-US" dirty="0" smtClean="0"/>
              <a:t>• 1997 </a:t>
            </a:r>
            <a:r>
              <a:rPr lang="en-US" dirty="0" smtClean="0"/>
              <a:t>S</a:t>
            </a:r>
            <a:r>
              <a:rPr lang="en-US" dirty="0" smtClean="0"/>
              <a:t>ubaru legacy wagon: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SC018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810000"/>
            <a:ext cx="3454400" cy="259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213</Words>
  <Application>Microsoft Macintosh PowerPoint</Application>
  <PresentationFormat>On-screen Show (4:3)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ＭＳ Ｐゴシック</vt:lpstr>
      <vt:lpstr>Microsoft Sans Serif</vt:lpstr>
      <vt:lpstr>Blank Presentation</vt:lpstr>
      <vt:lpstr>CHEM 304 – 3/16/12 </vt:lpstr>
      <vt:lpstr>Slide 2</vt:lpstr>
      <vt:lpstr>Slide 3</vt:lpstr>
      <vt:lpstr>Slide 4</vt:lpstr>
      <vt:lpstr>Slide 5</vt:lpstr>
      <vt:lpstr>Slide 6</vt:lpstr>
    </vt:vector>
  </TitlesOfParts>
  <Company>UW-Eau Claire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434 - SPRING 2007 1/22/07 </dc:title>
  <dc:creator>Jim Phillips</dc:creator>
  <cp:lastModifiedBy>Jim Phillips</cp:lastModifiedBy>
  <cp:revision>26</cp:revision>
  <dcterms:created xsi:type="dcterms:W3CDTF">2012-03-16T16:49:28Z</dcterms:created>
  <dcterms:modified xsi:type="dcterms:W3CDTF">2012-03-16T17:29:46Z</dcterms:modified>
</cp:coreProperties>
</file>