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89" r:id="rId4"/>
    <p:sldId id="290" r:id="rId5"/>
    <p:sldId id="291" r:id="rId6"/>
    <p:sldId id="292" r:id="rId7"/>
    <p:sldId id="295" r:id="rId8"/>
    <p:sldId id="294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1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9134D-E371-984F-ABCA-111B2DD8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50B36-A36B-CD40-A97E-5709F064617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0EA5F-8584-484B-9CF8-014E78FF788D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27C5-1F9D-8C4A-8EA9-2D6F85841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11E27-D578-B246-834B-2D170652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3F1B-81BB-BF46-8AAC-12F2199D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2116-584E-E645-9FE5-E069B896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6C8E-352B-C34A-A463-D91BA2A0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B630-1EFA-434A-BD1C-A58EA05A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4613-C4D4-0348-9F9F-C8795DE1C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6EB4-3833-C742-91CA-10DB6F81C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28C2-5D82-AC4B-A767-CB96CFA2B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861B-B81A-7B4D-B4AB-E5F56ABFD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09E0-399A-C442-ADC0-87702F66E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F20DE0-05D4-3846-8794-BCB1A2C2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pUVPvsIF5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304 - 3</a:t>
            </a:r>
            <a:r>
              <a:rPr lang="en-US" sz="3600" dirty="0" smtClean="0"/>
              <a:t>/9/12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838200"/>
            <a:ext cx="87630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dirty="0"/>
              <a:t>I.D. Climate Change:</a:t>
            </a:r>
          </a:p>
          <a:p>
            <a:pPr marL="812800" indent="-812800" algn="l" eaLnBrk="1" hangingPunct="1"/>
            <a:r>
              <a:rPr lang="en-US" sz="2800" dirty="0" smtClean="0"/>
              <a:t>	- Final comments of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eff</a:t>
            </a:r>
            <a:endParaRPr lang="en-US" sz="2800" baseline="-25000" dirty="0" smtClean="0"/>
          </a:p>
          <a:p>
            <a:pPr marL="812800" indent="-812800" algn="l" eaLnBrk="1" hangingPunct="1"/>
            <a:r>
              <a:rPr lang="en-US" sz="2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/>
              <a:t>- Mechanism for a Greenhouse effect</a:t>
            </a:r>
          </a:p>
          <a:p>
            <a:pPr marL="812800" indent="-812800" algn="l" eaLnBrk="1" hangingPunct="1"/>
            <a:r>
              <a:rPr lang="en-US" sz="2800" dirty="0"/>
              <a:t>	 - Radiation budget: Accounting</a:t>
            </a:r>
          </a:p>
          <a:p>
            <a:pPr marL="812800" indent="-812800" algn="l" eaLnBrk="1" hangingPunct="1"/>
            <a:r>
              <a:rPr lang="en-US" sz="2800" dirty="0"/>
              <a:t>	 - Greenhouse gases (</a:t>
            </a:r>
            <a:r>
              <a:rPr lang="en-US" sz="2800" dirty="0" err="1"/>
              <a:t>GHG’s</a:t>
            </a:r>
            <a:r>
              <a:rPr lang="en-US" sz="2800" dirty="0"/>
              <a:t>): </a:t>
            </a:r>
          </a:p>
          <a:p>
            <a:pPr marL="812800" indent="-812800" algn="l" eaLnBrk="1" hangingPunct="1"/>
            <a:r>
              <a:rPr lang="en-US" sz="2800" dirty="0"/>
              <a:t>			Structural features 	</a:t>
            </a:r>
            <a:endParaRPr lang="en-US" sz="2800" dirty="0" smtClean="0"/>
          </a:p>
          <a:p>
            <a:pPr marL="812800" indent="-812800" algn="l" eaLnBrk="1" hangingPunct="1"/>
            <a:endParaRPr lang="en-US" dirty="0" smtClean="0">
              <a:solidFill>
                <a:schemeClr val="hlink"/>
              </a:solidFill>
            </a:endParaRPr>
          </a:p>
          <a:p>
            <a:pPr marL="812800" indent="-812800" algn="l" eaLnBrk="1" hangingPunct="1"/>
            <a:r>
              <a:rPr lang="en-US" dirty="0" smtClean="0">
                <a:solidFill>
                  <a:schemeClr val="hlink"/>
                </a:solidFill>
              </a:rPr>
              <a:t>READ: </a:t>
            </a:r>
            <a:r>
              <a:rPr lang="en-US" dirty="0">
                <a:solidFill>
                  <a:schemeClr val="hlink"/>
                </a:solidFill>
              </a:rPr>
              <a:t>Chapter 6 &amp; </a:t>
            </a:r>
            <a:r>
              <a:rPr lang="en-US" dirty="0" smtClean="0">
                <a:solidFill>
                  <a:schemeClr val="hlink"/>
                </a:solidFill>
              </a:rPr>
              <a:t>7</a:t>
            </a:r>
          </a:p>
          <a:p>
            <a:pPr marL="812800" indent="-812800" algn="l" eaLnBrk="1" hangingPunct="1">
              <a:buFont typeface="Wingdings" charset="2"/>
              <a:buChar char="Ø"/>
            </a:pP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60525" y="12382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447800" y="285750"/>
            <a:ext cx="615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The global radiation balance —&gt; </a:t>
            </a:r>
          </a:p>
          <a:p>
            <a:r>
              <a:rPr lang="en-US" sz="3200">
                <a:solidFill>
                  <a:schemeClr val="folHlink"/>
                </a:solidFill>
              </a:rPr>
              <a:t>	3 Main climate Influences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4008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d_bal0001"/>
          <p:cNvPicPr>
            <a:picLocks noChangeAspect="1" noChangeArrowheads="1"/>
          </p:cNvPicPr>
          <p:nvPr/>
        </p:nvPicPr>
        <p:blipFill>
          <a:blip r:embed="rId2">
            <a:lum bright="-26000" contrast="38000"/>
          </a:blip>
          <a:srcRect/>
          <a:stretch>
            <a:fillRect/>
          </a:stretch>
        </p:blipFill>
        <p:spPr bwMode="auto">
          <a:xfrm>
            <a:off x="1885950" y="831850"/>
            <a:ext cx="53721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True or False: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Venus is hotter than Earth because it is closer to the sun?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ff0001"/>
          <p:cNvPicPr>
            <a:picLocks noChangeAspect="1" noChangeArrowheads="1"/>
          </p:cNvPicPr>
          <p:nvPr/>
        </p:nvPicPr>
        <p:blipFill>
          <a:blip r:embed="rId2">
            <a:lum bright="-22000" contrast="26000"/>
          </a:blip>
          <a:srcRect/>
          <a:stretch>
            <a:fillRect/>
          </a:stretch>
        </p:blipFill>
        <p:spPr bwMode="auto">
          <a:xfrm>
            <a:off x="1276350" y="762000"/>
            <a:ext cx="6591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ad_accting000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 rot="-31877">
            <a:off x="762000" y="228600"/>
            <a:ext cx="73914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Mars has a very thin atmosphere – about 6 mbar CO2 is it!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http://www.youtube.com/watch?v=fpUVPvsIF5w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6477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hlink"/>
                </a:solidFill>
              </a:rPr>
              <a:t>Does a substance absorb/emit IR?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81200" y="1371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Atoms or Molecules?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66800" y="251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</a:rPr>
              <a:t>No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>
            <a:off x="1676400" y="1828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>
            <a:off x="2133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667000" y="2590800"/>
            <a:ext cx="502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Diatomic or Polyatomic?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6934200" y="3429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</a:rPr>
              <a:t>Yes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35052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914400" y="426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Homonuclear or Heteronuclear?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1676400" y="5410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</a:rPr>
              <a:t>No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4800600" y="52578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</a:rPr>
              <a:t>Yes</a:t>
            </a:r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53340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629400" y="3048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tm_chem_comp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9250"/>
            <a:ext cx="82296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134</Words>
  <Application>Microsoft Macintosh PowerPoint</Application>
  <PresentationFormat>On-screen Show (4:3)</PresentationFormat>
  <Paragraphs>27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CHEM 304 - 3/9/12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94</cp:revision>
  <dcterms:created xsi:type="dcterms:W3CDTF">2012-03-09T18:13:41Z</dcterms:created>
  <dcterms:modified xsi:type="dcterms:W3CDTF">2012-03-09T18:52:59Z</dcterms:modified>
</cp:coreProperties>
</file>