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75" r:id="rId4"/>
    <p:sldId id="276" r:id="rId5"/>
    <p:sldId id="277" r:id="rId6"/>
    <p:sldId id="270" r:id="rId7"/>
    <p:sldId id="279" r:id="rId8"/>
    <p:sldId id="280" r:id="rId9"/>
    <p:sldId id="283" r:id="rId10"/>
    <p:sldId id="284" r:id="rId11"/>
    <p:sldId id="281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F131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12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CCF306-8D93-D041-BAFF-A14FE2325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709993-B5D1-D448-82EC-22839812CA9C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5BE70-8081-6D4E-B3D9-5AB8F6A5B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5EFB1-0241-D742-9AC4-D2CF6A464F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33A6C-83BA-A14C-8305-B8608B04D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0E653-702F-D343-913A-32B448E60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D8B6B-02F1-1141-B9E8-4AF8B140B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66EF1-44C8-6E42-995C-3EEB38244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F1BA5-E7DE-0545-B629-0A8A9F4C0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91505-3BE3-BC4E-B768-B5D5B60A5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5933-33F5-7F47-B55B-225A42B44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02A71-BDCD-F244-839D-C62B0AD14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58252-6606-CC4F-BF20-EF2FE1AB6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0475B35-559B-0A45-8A27-B1ABB4A36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nadp.sws.uiuc.edu/data/animaps.aspx" TargetMode="External"/><Relationship Id="rId4" Type="http://schemas.openxmlformats.org/officeDocument/2006/relationships/hyperlink" Target="http://nadp.sws.uiuc.edu/data/amaps/so4/amap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adp.sws.uiuc.ed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/>
              <a:t>CHEM 304</a:t>
            </a:r>
            <a:r>
              <a:rPr lang="en-US" sz="3600" smtClean="0"/>
              <a:t> – </a:t>
            </a:r>
            <a:r>
              <a:rPr lang="en-US" sz="3600"/>
              <a:t>3</a:t>
            </a:r>
            <a:r>
              <a:rPr lang="en-US" sz="3600" smtClean="0"/>
              <a:t>/</a:t>
            </a:r>
            <a:r>
              <a:rPr lang="en-US" sz="3600" smtClean="0"/>
              <a:t>5</a:t>
            </a:r>
            <a:r>
              <a:rPr lang="en-US" sz="3600" smtClean="0"/>
              <a:t>/12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914400"/>
            <a:ext cx="87630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dirty="0"/>
              <a:t>I.C. </a:t>
            </a:r>
            <a:r>
              <a:rPr lang="en-US" dirty="0" err="1"/>
              <a:t>Tropospheric</a:t>
            </a:r>
            <a:r>
              <a:rPr lang="en-US" dirty="0"/>
              <a:t> chemistry:</a:t>
            </a:r>
          </a:p>
          <a:p>
            <a:pPr marL="812800" indent="-812800" algn="l" eaLnBrk="1" hangingPunct="1"/>
            <a:r>
              <a:rPr lang="en-US" dirty="0" smtClean="0"/>
              <a:t>		</a:t>
            </a:r>
            <a:r>
              <a:rPr lang="en-US" dirty="0"/>
              <a:t>- Overview / Synopsis</a:t>
            </a:r>
          </a:p>
          <a:p>
            <a:pPr marL="812800" indent="-812800" algn="l" eaLnBrk="1" hangingPunct="1"/>
            <a:r>
              <a:rPr lang="en-US" dirty="0"/>
              <a:t>			Observations: The Clean Air Act</a:t>
            </a:r>
            <a:endParaRPr lang="en-US" dirty="0" smtClean="0"/>
          </a:p>
          <a:p>
            <a:pPr marL="812800" indent="-812800" algn="l" eaLnBrk="1" hangingPunct="1"/>
            <a:r>
              <a:rPr lang="en-US" dirty="0" smtClean="0"/>
              <a:t>	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/>
              <a:t>READ Ch.3, Ch.5, appendix on </a:t>
            </a:r>
            <a:r>
              <a:rPr lang="en-US" dirty="0" err="1"/>
              <a:t>orgo</a:t>
            </a:r>
            <a:r>
              <a:rPr lang="en-US" dirty="0"/>
              <a:t>.</a:t>
            </a:r>
            <a:r>
              <a:rPr lang="en-US" dirty="0" smtClean="0"/>
              <a:t> Chem.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QUIZ</a:t>
            </a:r>
            <a:r>
              <a:rPr lang="en-US" dirty="0" smtClean="0">
                <a:solidFill>
                  <a:srgbClr val="FFFF00"/>
                </a:solidFill>
              </a:rPr>
              <a:t> TODAY!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2743200" y="228600"/>
            <a:ext cx="2674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pH of Precipitation</a:t>
            </a:r>
          </a:p>
        </p:txBody>
      </p:sp>
      <p:pic>
        <p:nvPicPr>
          <p:cNvPr id="24579" name="Picture 3" descr="phla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685800"/>
            <a:ext cx="7696200" cy="594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533400"/>
            <a:ext cx="7772400" cy="5257800"/>
          </a:xfrm>
        </p:spPr>
        <p:txBody>
          <a:bodyPr/>
          <a:lstStyle/>
          <a:p>
            <a:pPr eaLnBrk="1" hangingPunct="1"/>
            <a:r>
              <a:rPr lang="en-US" dirty="0"/>
              <a:t>The National Atmospheric Deposition program: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r>
              <a:rPr lang="en-US" dirty="0">
                <a:hlinkClick r:id="rId2"/>
              </a:rPr>
              <a:t>http://nadp.sws.uiuc.edu/</a:t>
            </a:r>
            <a:r>
              <a:rPr lang="en-US" dirty="0" smtClean="0"/>
              <a:t> 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>
                <a:hlinkClick r:id="rId3"/>
              </a:rPr>
              <a:t>http://nadp.sws.uiuc.edu/data/</a:t>
            </a:r>
            <a:r>
              <a:rPr lang="en-US" dirty="0" smtClean="0">
                <a:hlinkClick r:id="rId3"/>
              </a:rPr>
              <a:t>animaps.aspx</a:t>
            </a:r>
            <a:r>
              <a:rPr lang="en-US" dirty="0" smtClean="0"/>
              <a:t> (animations index) </a:t>
            </a:r>
          </a:p>
          <a:p>
            <a:pPr eaLnBrk="1" hangingPunct="1">
              <a:buFontTx/>
              <a:buNone/>
            </a:pPr>
            <a:r>
              <a:rPr lang="en-US" dirty="0" smtClean="0">
                <a:hlinkClick r:id="rId4"/>
              </a:rPr>
              <a:t>http://nadp.sws.uiuc.edu/data/amaps/so4/</a:t>
            </a:r>
            <a:r>
              <a:rPr lang="en-US" dirty="0" smtClean="0">
                <a:hlinkClick r:id="rId4"/>
              </a:rPr>
              <a:t>amaps.html</a:t>
            </a:r>
            <a:r>
              <a:rPr lang="en-US" dirty="0" smtClean="0"/>
              <a:t> (an awesome animation)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global_NOx0001"/>
          <p:cNvPicPr>
            <a:picLocks noChangeAspect="1" noChangeArrowheads="1"/>
          </p:cNvPicPr>
          <p:nvPr/>
        </p:nvPicPr>
        <p:blipFill>
          <a:blip r:embed="rId2">
            <a:lum bright="-22000" contrast="20000"/>
          </a:blip>
          <a:srcRect/>
          <a:stretch>
            <a:fillRect/>
          </a:stretch>
        </p:blipFill>
        <p:spPr bwMode="auto">
          <a:xfrm>
            <a:off x="304800" y="457200"/>
            <a:ext cx="60960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Nox_emissions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454400"/>
            <a:ext cx="4813300" cy="309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553200" y="685800"/>
            <a:ext cx="226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NOx Emissions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at_covn0001"/>
          <p:cNvPicPr>
            <a:picLocks noChangeAspect="1" noChangeArrowheads="1"/>
          </p:cNvPicPr>
          <p:nvPr/>
        </p:nvPicPr>
        <p:blipFill>
          <a:blip r:embed="rId2">
            <a:lum bright="-22000" contrast="20000"/>
          </a:blip>
          <a:srcRect/>
          <a:stretch>
            <a:fillRect/>
          </a:stretch>
        </p:blipFill>
        <p:spPr bwMode="auto">
          <a:xfrm>
            <a:off x="228600" y="1524000"/>
            <a:ext cx="79121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SOx_emissions0001"/>
          <p:cNvPicPr>
            <a:picLocks noChangeAspect="1" noChangeArrowheads="1"/>
          </p:cNvPicPr>
          <p:nvPr/>
        </p:nvPicPr>
        <p:blipFill>
          <a:blip r:embed="rId2">
            <a:lum bright="-28000" contrast="30000"/>
          </a:blip>
          <a:srcRect/>
          <a:stretch>
            <a:fillRect/>
          </a:stretch>
        </p:blipFill>
        <p:spPr bwMode="auto">
          <a:xfrm>
            <a:off x="1295400" y="1143000"/>
            <a:ext cx="5943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193925" y="581025"/>
            <a:ext cx="2251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SOx Emissions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ox3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371600"/>
            <a:ext cx="6858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193925" y="581025"/>
            <a:ext cx="374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Sulfur Content of Coal (%)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193925" y="581025"/>
            <a:ext cx="2674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pH of Precipitation</a:t>
            </a:r>
          </a:p>
        </p:txBody>
      </p:sp>
      <p:pic>
        <p:nvPicPr>
          <p:cNvPr id="20483" name="Picture 3" descr="rain_Ph0001"/>
          <p:cNvPicPr>
            <a:picLocks noChangeAspect="1" noChangeArrowheads="1"/>
          </p:cNvPicPr>
          <p:nvPr/>
        </p:nvPicPr>
        <p:blipFill>
          <a:blip r:embed="rId2">
            <a:lum bright="-22000" contrast="20000"/>
          </a:blip>
          <a:srcRect/>
          <a:stretch>
            <a:fillRect/>
          </a:stretch>
        </p:blipFill>
        <p:spPr bwMode="auto">
          <a:xfrm>
            <a:off x="533400" y="1219200"/>
            <a:ext cx="83312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28600" y="457200"/>
            <a:ext cx="84582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Policy:</a:t>
            </a:r>
          </a:p>
          <a:p>
            <a:pPr>
              <a:spcBef>
                <a:spcPct val="50000"/>
              </a:spcBef>
            </a:pPr>
            <a:r>
              <a:rPr lang="en-US" dirty="0"/>
              <a:t>I)  The Clean Air Act 1963 —&gt; 1990 (Current Law)</a:t>
            </a:r>
          </a:p>
          <a:p>
            <a:pPr>
              <a:spcBef>
                <a:spcPct val="50000"/>
              </a:spcBef>
            </a:pPr>
            <a:r>
              <a:rPr lang="en-US" dirty="0"/>
              <a:t>	</a:t>
            </a:r>
            <a:r>
              <a:rPr lang="en-US" dirty="0" err="1"/>
              <a:t>SOx</a:t>
            </a:r>
            <a:r>
              <a:rPr lang="en-US" dirty="0"/>
              <a:t>: 2 million tons/yr by 2012</a:t>
            </a:r>
          </a:p>
          <a:p>
            <a:pPr>
              <a:spcBef>
                <a:spcPct val="50000"/>
              </a:spcBef>
            </a:pPr>
            <a:r>
              <a:rPr lang="en-US" dirty="0"/>
              <a:t>	</a:t>
            </a:r>
            <a:r>
              <a:rPr lang="en-US" dirty="0" err="1"/>
              <a:t>NOx</a:t>
            </a:r>
            <a:r>
              <a:rPr lang="en-US" dirty="0"/>
              <a:t>: 1.25 million tons/yr by 2010</a:t>
            </a:r>
          </a:p>
          <a:p>
            <a:pPr>
              <a:spcBef>
                <a:spcPct val="50000"/>
              </a:spcBef>
            </a:pPr>
            <a:r>
              <a:rPr lang="en-US" dirty="0"/>
              <a:t>	Hg: 5 tons/yr. by 2008</a:t>
            </a:r>
          </a:p>
          <a:p>
            <a:pPr>
              <a:spcBef>
                <a:spcPct val="50000"/>
              </a:spcBef>
            </a:pPr>
            <a:r>
              <a:rPr lang="en-US" dirty="0"/>
              <a:t>II)  The</a:t>
            </a:r>
            <a:r>
              <a:rPr lang="en-US" dirty="0" smtClean="0"/>
              <a:t> “Clear Skies” </a:t>
            </a:r>
            <a:r>
              <a:rPr lang="en-US" dirty="0"/>
              <a:t>Initiative (2 steps) —&gt; Proposed 2003</a:t>
            </a:r>
          </a:p>
          <a:p>
            <a:pPr>
              <a:spcBef>
                <a:spcPct val="50000"/>
              </a:spcBef>
            </a:pPr>
            <a:r>
              <a:rPr lang="en-US" dirty="0"/>
              <a:t>	</a:t>
            </a:r>
            <a:r>
              <a:rPr lang="en-US" dirty="0" err="1"/>
              <a:t>SOx</a:t>
            </a:r>
            <a:r>
              <a:rPr lang="en-US" dirty="0"/>
              <a:t>: 4.5 million tons/yr by 2010 (3 by 2018)</a:t>
            </a:r>
          </a:p>
          <a:p>
            <a:pPr>
              <a:spcBef>
                <a:spcPct val="50000"/>
              </a:spcBef>
            </a:pPr>
            <a:r>
              <a:rPr lang="en-US" dirty="0"/>
              <a:t>	</a:t>
            </a:r>
            <a:r>
              <a:rPr lang="en-US" dirty="0" err="1"/>
              <a:t>NOx</a:t>
            </a:r>
            <a:r>
              <a:rPr lang="en-US" dirty="0"/>
              <a:t>: 2.1 million tons/yr by 2008 (1.7 by 2018) </a:t>
            </a:r>
          </a:p>
          <a:p>
            <a:pPr>
              <a:spcBef>
                <a:spcPct val="50000"/>
              </a:spcBef>
            </a:pPr>
            <a:r>
              <a:rPr lang="en-US" dirty="0"/>
              <a:t>	Hg: 26 tons/yr. by 2010 (15 tons/yr. by 2018) </a:t>
            </a:r>
          </a:p>
          <a:p>
            <a:pPr>
              <a:spcBef>
                <a:spcPct val="50000"/>
              </a:spcBef>
            </a:pPr>
            <a:endParaRPr lang="en-US" sz="2000" i="1" dirty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 i="1" dirty="0">
                <a:solidFill>
                  <a:schemeClr val="hlink"/>
                </a:solidFill>
              </a:rPr>
              <a:t>(Source: NRDC web site… But I have see this elsewhere..)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193925" y="581025"/>
            <a:ext cx="465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Sulfate Deposition: then and now</a:t>
            </a:r>
          </a:p>
        </p:txBody>
      </p:sp>
      <p:pic>
        <p:nvPicPr>
          <p:cNvPr id="22531" name="Picture 3" descr="SO4_10001"/>
          <p:cNvPicPr>
            <a:picLocks noChangeAspect="1" noChangeArrowheads="1"/>
          </p:cNvPicPr>
          <p:nvPr/>
        </p:nvPicPr>
        <p:blipFill>
          <a:blip r:embed="rId2">
            <a:lum bright="-28000" contrast="24000"/>
          </a:blip>
          <a:srcRect/>
          <a:stretch>
            <a:fillRect/>
          </a:stretch>
        </p:blipFill>
        <p:spPr bwMode="auto">
          <a:xfrm>
            <a:off x="381000" y="1219200"/>
            <a:ext cx="3759200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SO4_30001"/>
          <p:cNvPicPr>
            <a:picLocks noChangeAspect="1" noChangeArrowheads="1"/>
          </p:cNvPicPr>
          <p:nvPr/>
        </p:nvPicPr>
        <p:blipFill>
          <a:blip r:embed="rId3">
            <a:lum bright="-22000" contrast="24000"/>
          </a:blip>
          <a:srcRect/>
          <a:stretch>
            <a:fillRect/>
          </a:stretch>
        </p:blipFill>
        <p:spPr bwMode="auto">
          <a:xfrm>
            <a:off x="4572000" y="1219200"/>
            <a:ext cx="37338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286000" y="152400"/>
            <a:ext cx="2674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pH of Precipitation</a:t>
            </a:r>
          </a:p>
        </p:txBody>
      </p:sp>
      <p:pic>
        <p:nvPicPr>
          <p:cNvPr id="23555" name="Picture 3" descr="phlab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735013"/>
            <a:ext cx="7924800" cy="612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2830</TotalTime>
  <Words>244</Words>
  <Application>Microsoft Macintosh PowerPoint</Application>
  <PresentationFormat>On-screen Show (4:3)</PresentationFormat>
  <Paragraphs>32</Paragraphs>
  <Slides>11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CHEM 304 – 3/5/12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76</cp:revision>
  <dcterms:created xsi:type="dcterms:W3CDTF">2012-03-05T17:20:54Z</dcterms:created>
  <dcterms:modified xsi:type="dcterms:W3CDTF">2012-03-05T17:35:36Z</dcterms:modified>
</cp:coreProperties>
</file>