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71" r:id="rId5"/>
    <p:sldId id="272" r:id="rId6"/>
    <p:sldId id="27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6DC9F2-58D9-2447-A2E9-737DCE9B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DCC46-ADFE-9B48-ACD7-43A537CE623B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3DB6-F3C3-2747-9766-CF4E0157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D084-5030-4542-8C91-57F22BD69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DC5B-1715-A344-9F0B-BDF185D0D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21F7-EC83-304B-92D2-07E91C515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DBE6-F49C-8440-A507-58B98BE0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8E02-1380-1041-BE65-A993DDA4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41B-C199-FA46-A04D-7E9D8FD80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BBB9-9B58-934B-9A95-88AC36AF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BFCA-638E-5746-B420-54821ABE6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2509-61F5-8F4F-B561-3D8AC445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1F2B-27FF-3649-ACBE-1274592D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749D17-3EBA-2B44-95F9-8A7D5609F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 –</a:t>
            </a:r>
            <a:r>
              <a:rPr lang="en-US" sz="3600" dirty="0" smtClean="0"/>
              <a:t> 2/29/12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sz="2800" dirty="0" smtClean="0"/>
              <a:t>I.D. </a:t>
            </a:r>
            <a:r>
              <a:rPr lang="en-US" sz="2800" dirty="0" err="1"/>
              <a:t>Tropospheric</a:t>
            </a:r>
            <a:r>
              <a:rPr lang="en-US" sz="2800" dirty="0"/>
              <a:t> chemistry</a:t>
            </a:r>
            <a:r>
              <a:rPr lang="en-US" sz="2800" dirty="0" smtClean="0"/>
              <a:t>: Air Pollution</a:t>
            </a:r>
          </a:p>
          <a:p>
            <a:pPr marL="812800" indent="-812800" algn="l" eaLnBrk="1" hangingPunct="1"/>
            <a:r>
              <a:rPr lang="en-US" sz="2800" dirty="0" smtClean="0"/>
              <a:t>	- Review Natural </a:t>
            </a:r>
            <a:r>
              <a:rPr lang="en-US" sz="2800" dirty="0" err="1" smtClean="0"/>
              <a:t>Tropospheric</a:t>
            </a:r>
            <a:r>
              <a:rPr lang="en-US" sz="2800" dirty="0" smtClean="0"/>
              <a:t> Chem.</a:t>
            </a:r>
          </a:p>
          <a:p>
            <a:pPr marL="812800" indent="-812800" algn="l" eaLnBrk="1" hangingPunct="1"/>
            <a:r>
              <a:rPr lang="en-US" sz="2800" dirty="0" smtClean="0"/>
              <a:t>	- Methane Oxidation</a:t>
            </a:r>
          </a:p>
          <a:p>
            <a:pPr marL="812800" indent="-812800" algn="l" eaLnBrk="1" hangingPunct="1"/>
            <a:r>
              <a:rPr lang="en-US" sz="2800" dirty="0" smtClean="0"/>
              <a:t>	</a:t>
            </a:r>
            <a:r>
              <a:rPr lang="en-US" sz="2800" dirty="0" smtClean="0"/>
              <a:t>- </a:t>
            </a:r>
            <a:r>
              <a:rPr lang="en-US" sz="2800" dirty="0" smtClean="0"/>
              <a:t>Generalized Hydrocarbon Oxidation  	   	  </a:t>
            </a:r>
            <a:r>
              <a:rPr lang="en-US" sz="2800" dirty="0" smtClean="0"/>
              <a:t>Mechanism —&gt; Photochemical </a:t>
            </a:r>
            <a:r>
              <a:rPr lang="en-US" sz="2800" dirty="0"/>
              <a:t>Smog</a:t>
            </a:r>
          </a:p>
          <a:p>
            <a:pPr marL="812800" indent="-812800" algn="l" eaLnBrk="1" hangingPunct="1"/>
            <a:r>
              <a:rPr lang="en-US" sz="2800" dirty="0" smtClean="0"/>
              <a:t>	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/>
              <a:t>READ Ch.3, Ch.5, appendix on org. chem.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/>
              <a:t>Quiz</a:t>
            </a:r>
            <a:r>
              <a:rPr lang="en-US" sz="2800" dirty="0" smtClean="0"/>
              <a:t> Monday: Ozone Hole, natural Trop. </a:t>
            </a:r>
            <a:r>
              <a:rPr lang="en-US" sz="2800" dirty="0" err="1" smtClean="0"/>
              <a:t>Chem</a:t>
            </a:r>
            <a:r>
              <a:rPr lang="en-US" sz="2800" dirty="0" smtClean="0"/>
              <a:t>, Methane oxidation, Photo. Smog; </a:t>
            </a:r>
            <a:br>
              <a:rPr lang="en-US" sz="2800" dirty="0" smtClean="0"/>
            </a:br>
            <a:r>
              <a:rPr lang="en-US" sz="2800" dirty="0" smtClean="0"/>
              <a:t>HW # 5 &amp; #6 (1-3).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95400" y="990600"/>
            <a:ext cx="6934200" cy="5351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12825" y="381000"/>
            <a:ext cx="706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Pictorial view of Basic Tropospheric Chemistry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Hydrocarbon Oxidation </a:t>
            </a:r>
            <a:r>
              <a:rPr lang="en-US" sz="2000" dirty="0"/>
              <a:t>(As generalized from CH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R–CH</a:t>
            </a:r>
            <a:r>
              <a:rPr lang="en-US" sz="28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3</a:t>
            </a: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800" dirty="0">
                <a:latin typeface="Times" charset="0"/>
              </a:rPr>
              <a:t>  +   OH   	—&gt;	RCH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O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R–CH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	—&gt; 	R–CH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R–CH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NO </a:t>
            </a:r>
            <a:r>
              <a:rPr lang="en-US" sz="2800" dirty="0">
                <a:latin typeface="Times" charset="0"/>
              </a:rPr>
              <a:t> 	—&gt;	NO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R–CH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O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NO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Times" charset="0"/>
                <a:cs typeface="Times" charset="0"/>
                <a:sym typeface="Symbol" charset="2"/>
              </a:rPr>
              <a:t>n</a:t>
            </a:r>
            <a:r>
              <a:rPr lang="en-US" sz="2800" dirty="0">
                <a:latin typeface="Times" charset="0"/>
              </a:rPr>
              <a:t>	—&gt;    	NO   +   O	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O   +   M	—&gt; 	O</a:t>
            </a:r>
            <a:r>
              <a:rPr lang="en-US" sz="2800" baseline="-25000" dirty="0">
                <a:latin typeface="Times" charset="0"/>
              </a:rPr>
              <a:t>3</a:t>
            </a:r>
            <a:r>
              <a:rPr lang="en-US" sz="2800" dirty="0">
                <a:latin typeface="Times" charset="0"/>
              </a:rPr>
              <a:t>   +   M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R–CH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O   +   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 	—&gt;	R–CHO   +   HO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		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>
                <a:latin typeface="Times" charset="0"/>
              </a:rPr>
              <a:t>	HO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NO		—&gt;	NO</a:t>
            </a:r>
            <a:r>
              <a:rPr lang="en-US" sz="2800" baseline="-25000" dirty="0">
                <a:latin typeface="Times" charset="0"/>
              </a:rPr>
              <a:t>2</a:t>
            </a:r>
            <a:r>
              <a:rPr lang="en-US" sz="2800" dirty="0">
                <a:latin typeface="Times" charset="0"/>
              </a:rPr>
              <a:t>   +   OH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ime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NET:	R–CH</a:t>
            </a:r>
            <a:r>
              <a:rPr lang="en-US" sz="2800" baseline="-25000" dirty="0">
                <a:solidFill>
                  <a:schemeClr val="hlink"/>
                </a:solidFill>
                <a:latin typeface="Times" charset="0"/>
              </a:rPr>
              <a:t>3</a:t>
            </a: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  +  4 O</a:t>
            </a:r>
            <a:r>
              <a:rPr lang="en-US" sz="2800" baseline="-25000" dirty="0">
                <a:solidFill>
                  <a:schemeClr val="hlink"/>
                </a:solidFill>
                <a:latin typeface="Times" charset="0"/>
              </a:rPr>
              <a:t>2  </a:t>
            </a: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—&gt;  R–CHO   +   2 O</a:t>
            </a:r>
            <a:r>
              <a:rPr lang="en-US" sz="2800" baseline="-25000" dirty="0">
                <a:solidFill>
                  <a:schemeClr val="hlink"/>
                </a:solidFill>
                <a:latin typeface="Times" charset="0"/>
              </a:rPr>
              <a:t>3</a:t>
            </a: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   +   H</a:t>
            </a:r>
            <a:r>
              <a:rPr lang="en-US" sz="2800" baseline="-25000" dirty="0">
                <a:solidFill>
                  <a:schemeClr val="hlink"/>
                </a:solidFill>
                <a:latin typeface="Times" charset="0"/>
              </a:rPr>
              <a:t>2</a:t>
            </a:r>
            <a:r>
              <a:rPr lang="en-US" sz="2800" dirty="0">
                <a:solidFill>
                  <a:schemeClr val="hlink"/>
                </a:solidFill>
                <a:latin typeface="Times" charset="0"/>
              </a:rPr>
              <a:t>O	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>
              <a:latin typeface="Time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mog_pic0001"/>
          <p:cNvPicPr>
            <a:picLocks noChangeAspect="1" noChangeArrowheads="1"/>
          </p:cNvPicPr>
          <p:nvPr/>
        </p:nvPicPr>
        <p:blipFill>
          <a:blip r:embed="rId2">
            <a:lum bright="-20000" contrast="26000"/>
          </a:blip>
          <a:srcRect/>
          <a:stretch>
            <a:fillRect/>
          </a:stretch>
        </p:blipFill>
        <p:spPr bwMode="auto">
          <a:xfrm>
            <a:off x="204788" y="457200"/>
            <a:ext cx="47482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68900" y="1771650"/>
            <a:ext cx="36358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Relative to “background”</a:t>
            </a:r>
          </a:p>
          <a:p>
            <a:pPr lvl="1" indent="-342900">
              <a:buFontTx/>
              <a:buChar char="-"/>
            </a:pPr>
            <a:r>
              <a:rPr lang="en-US" dirty="0"/>
              <a:t> More NO </a:t>
            </a:r>
          </a:p>
          <a:p>
            <a:r>
              <a:rPr lang="en-US" dirty="0"/>
              <a:t> -    More NO –&gt;NO</a:t>
            </a:r>
            <a:r>
              <a:rPr lang="en-US" baseline="-25000" dirty="0"/>
              <a:t>2</a:t>
            </a:r>
            <a:endParaRPr lang="en-US" dirty="0"/>
          </a:p>
          <a:p>
            <a:pPr lvl="1" indent="-342900"/>
            <a:r>
              <a:rPr lang="en-US" dirty="0"/>
              <a:t>	   (From RO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 indent="-342900"/>
            <a:r>
              <a:rPr lang="en-US" dirty="0"/>
              <a:t>	   (More 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 indent="-342900"/>
            <a:r>
              <a:rPr lang="en-US" dirty="0"/>
              <a:t>- Increase demand for </a:t>
            </a:r>
            <a:r>
              <a:rPr lang="en-US" dirty="0" smtClean="0"/>
              <a:t>O</a:t>
            </a:r>
            <a:br>
              <a:rPr lang="en-US" dirty="0" smtClean="0"/>
            </a:br>
            <a:r>
              <a:rPr lang="en-US" dirty="0" smtClean="0"/>
              <a:t>(inc. production too!)</a:t>
            </a:r>
          </a:p>
          <a:p>
            <a:pPr lvl="1" indent="-342900"/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46725" y="581025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Primary Pollutants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429000" y="762000"/>
            <a:ext cx="22098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4000" y="46482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Secondary Pollutants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1600200" y="4038600"/>
            <a:ext cx="3825875" cy="7905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295400" y="4876800"/>
            <a:ext cx="411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PIM0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PIM0928"/>
          <p:cNvPicPr>
            <a:picLocks noChangeAspect="1" noChangeArrowheads="1"/>
          </p:cNvPicPr>
          <p:nvPr/>
        </p:nvPicPr>
        <p:blipFill>
          <a:blip r:embed="rId2">
            <a:lum bright="-8000" contrast="38000"/>
          </a:blip>
          <a:srcRect/>
          <a:stretch>
            <a:fillRect/>
          </a:stretch>
        </p:blipFill>
        <p:spPr bwMode="auto">
          <a:xfrm>
            <a:off x="-457200" y="3048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PIM0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moag_areas0001"/>
          <p:cNvPicPr>
            <a:picLocks noChangeAspect="1" noChangeArrowheads="1"/>
          </p:cNvPicPr>
          <p:nvPr/>
        </p:nvPicPr>
        <p:blipFill>
          <a:blip r:embed="rId2">
            <a:lum bright="-20000" contrast="18000"/>
          </a:blip>
          <a:srcRect/>
          <a:stretch>
            <a:fillRect/>
          </a:stretch>
        </p:blipFill>
        <p:spPr bwMode="auto">
          <a:xfrm>
            <a:off x="2063750" y="1320800"/>
            <a:ext cx="50165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mog_data000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498600" y="1228725"/>
            <a:ext cx="5892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271</Words>
  <Application>Microsoft Macintosh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ＭＳ Ｐゴシック</vt:lpstr>
      <vt:lpstr>Wingdings</vt:lpstr>
      <vt:lpstr>Times</vt:lpstr>
      <vt:lpstr>Symbol</vt:lpstr>
      <vt:lpstr>Blank Presentation</vt:lpstr>
      <vt:lpstr>CHEM 304 – 2/29/12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70</cp:revision>
  <dcterms:created xsi:type="dcterms:W3CDTF">2012-02-29T17:22:03Z</dcterms:created>
  <dcterms:modified xsi:type="dcterms:W3CDTF">2012-02-29T18:20:14Z</dcterms:modified>
</cp:coreProperties>
</file>