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4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13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2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DB66F9-23E8-154A-A992-08CAB7187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77E39-2653-924C-BBE2-B2C8066BB5F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252A9-0F3A-3C4C-9687-F752518B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9A0F-BC20-2245-879A-CFBE6492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ABAB-EACD-8240-98BE-BB4AA2416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F2D5-8447-674E-86AD-06A39092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3053F-1282-D547-890F-34B452E2D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29F6-7B46-1B48-B27B-93F49A39D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7973-8C06-7243-A538-DB20049C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5CC5-CBD1-564F-AD8B-0C407CB03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7E7F-B23E-384F-8159-427C84B14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FE01-169E-C14A-AF82-7D73607C3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6D34-43B0-4541-8071-0EA04E7B0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3EE8EC-F93C-934B-BB94-39942AF8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 –</a:t>
            </a:r>
            <a:r>
              <a:rPr lang="en-US" sz="3600" dirty="0" smtClean="0"/>
              <a:t> 2/27/12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dirty="0" smtClean="0"/>
              <a:t>I.D. </a:t>
            </a:r>
            <a:r>
              <a:rPr lang="en-US" dirty="0" err="1"/>
              <a:t>Tropospheric</a:t>
            </a:r>
            <a:r>
              <a:rPr lang="en-US" dirty="0"/>
              <a:t> chemistry:</a:t>
            </a:r>
          </a:p>
          <a:p>
            <a:pPr marL="812800" indent="-812800" algn="l" eaLnBrk="1" hangingPunct="1"/>
            <a:r>
              <a:rPr lang="en-US" dirty="0" smtClean="0"/>
              <a:t>	- biogenic compounds &amp; sources</a:t>
            </a:r>
          </a:p>
          <a:p>
            <a:pPr marL="812800" indent="-812800" algn="l" eaLnBrk="1" hangingPunct="1"/>
            <a:r>
              <a:rPr lang="en-US" dirty="0" smtClean="0"/>
              <a:t>	- anthropogenic compounds &amp; their sources</a:t>
            </a:r>
          </a:p>
          <a:p>
            <a:pPr marL="812800" indent="-812800" algn="l" eaLnBrk="1" hangingPunct="1"/>
            <a:r>
              <a:rPr lang="en-US" dirty="0" smtClean="0"/>
              <a:t>	</a:t>
            </a:r>
            <a:r>
              <a:rPr lang="en-US" dirty="0" smtClean="0"/>
              <a:t>- OH: </a:t>
            </a:r>
            <a:r>
              <a:rPr lang="en-US" dirty="0" err="1" smtClean="0"/>
              <a:t>NOx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,CO </a:t>
            </a:r>
          </a:p>
          <a:p>
            <a:pPr marL="812800" indent="-812800" algn="l" eaLnBrk="1" hangingPunct="1"/>
            <a:r>
              <a:rPr lang="en-US" dirty="0" smtClean="0"/>
              <a:t>			 —&gt; then the “big picture”</a:t>
            </a:r>
          </a:p>
          <a:p>
            <a:pPr marL="812800" indent="-812800" algn="l" eaLnBrk="1" hangingPunct="1"/>
            <a:endParaRPr lang="en-US" dirty="0" smtClean="0"/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dirty="0"/>
              <a:t>READ Ch</a:t>
            </a:r>
            <a:r>
              <a:rPr lang="en-US" dirty="0" smtClean="0"/>
              <a:t>. #3, Ch. #5</a:t>
            </a:r>
            <a:r>
              <a:rPr lang="en-US" dirty="0"/>
              <a:t>,</a:t>
            </a:r>
            <a:r>
              <a:rPr lang="en-US" dirty="0" smtClean="0"/>
              <a:t> &amp; appendix </a:t>
            </a:r>
            <a:r>
              <a:rPr lang="en-US" dirty="0"/>
              <a:t>on org. chem</a:t>
            </a:r>
            <a:r>
              <a:rPr lang="en-US" dirty="0" smtClean="0"/>
              <a:t>. </a:t>
            </a: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dirty="0" smtClean="0"/>
              <a:t>The detailed stuff we </a:t>
            </a:r>
            <a:r>
              <a:rPr lang="en-US" dirty="0" err="1" smtClean="0"/>
              <a:t>covern</a:t>
            </a:r>
            <a:r>
              <a:rPr lang="en-US" dirty="0" smtClean="0"/>
              <a:t> next is in #5.</a:t>
            </a:r>
          </a:p>
          <a:p>
            <a:pPr marL="812800" indent="-812800" algn="l" eaLnBrk="1" hangingPunct="1">
              <a:buFont typeface="Wingdings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74863" y="228600"/>
            <a:ext cx="470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Trace gases - Natural Sources …</a:t>
            </a:r>
          </a:p>
        </p:txBody>
      </p:sp>
      <p:pic>
        <p:nvPicPr>
          <p:cNvPr id="17411" name="Picture 3" descr="naturalsources0001"/>
          <p:cNvPicPr>
            <a:picLocks noChangeAspect="1" noChangeArrowheads="1"/>
          </p:cNvPicPr>
          <p:nvPr/>
        </p:nvPicPr>
        <p:blipFill>
          <a:blip r:embed="rId2">
            <a:lum bright="-20000" contrast="24000"/>
          </a:blip>
          <a:srcRect/>
          <a:stretch>
            <a:fillRect/>
          </a:stretch>
        </p:blipFill>
        <p:spPr bwMode="auto">
          <a:xfrm>
            <a:off x="381000" y="685800"/>
            <a:ext cx="8229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36725" y="5943600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And LOTS of VOC’s from plants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77200" cy="5486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5 possible fates of a compound introduced into the troposphere: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u="sng" dirty="0" smtClean="0"/>
              <a:t>Dry deposition</a:t>
            </a:r>
            <a:r>
              <a:rPr lang="en-US" sz="2800" dirty="0" smtClean="0"/>
              <a:t>: direct absorption on plants or in soils, etc.</a:t>
            </a:r>
          </a:p>
          <a:p>
            <a:pPr marL="514350" indent="-514350">
              <a:buAutoNum type="arabicParenR"/>
            </a:pPr>
            <a:r>
              <a:rPr lang="en-US" sz="2800" u="sng" dirty="0" smtClean="0"/>
              <a:t>Wet deposition</a:t>
            </a:r>
            <a:r>
              <a:rPr lang="en-US" sz="2800" dirty="0" smtClean="0"/>
              <a:t> or “rainout”: dissolve –&gt; </a:t>
            </a:r>
            <a:r>
              <a:rPr lang="en-US" sz="2800" dirty="0" err="1" smtClean="0"/>
              <a:t>precip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arenR"/>
            </a:pPr>
            <a:r>
              <a:rPr lang="en-US" sz="2800" u="sng" dirty="0" smtClean="0"/>
              <a:t>Transport</a:t>
            </a:r>
            <a:r>
              <a:rPr lang="en-US" sz="2800" dirty="0" smtClean="0"/>
              <a:t> to Stratosphere: Long lifetime!</a:t>
            </a:r>
          </a:p>
          <a:p>
            <a:pPr marL="514350" indent="-514350">
              <a:buAutoNum type="arabicParenR"/>
            </a:pPr>
            <a:r>
              <a:rPr lang="en-US" sz="2800" u="sng" dirty="0" smtClean="0"/>
              <a:t>Photochemistry</a:t>
            </a:r>
            <a:r>
              <a:rPr lang="en-US" sz="2800" dirty="0" smtClean="0"/>
              <a:t>: </a:t>
            </a:r>
            <a:r>
              <a:rPr lang="en-US" sz="2800" dirty="0" err="1" smtClean="0">
                <a:latin typeface="Symbol" charset="2"/>
                <a:cs typeface="Symbol" charset="2"/>
              </a:rPr>
              <a:t>l</a:t>
            </a:r>
            <a:r>
              <a:rPr lang="en-US" sz="2800" dirty="0" smtClean="0"/>
              <a:t> &gt; 300 nm only (NO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</a:t>
            </a:r>
          </a:p>
          <a:p>
            <a:pPr marL="514350" indent="-514350">
              <a:buAutoNum type="arabicParenR"/>
            </a:pPr>
            <a:r>
              <a:rPr lang="en-US" sz="2800" u="sng" dirty="0" smtClean="0"/>
              <a:t>Reaction with OH</a:t>
            </a:r>
            <a:r>
              <a:rPr lang="en-US" sz="2800" dirty="0" smtClean="0"/>
              <a:t>: this is the primary chemical loss path (and the end result is ultimately </a:t>
            </a:r>
            <a:r>
              <a:rPr lang="en-US" sz="2800" i="1" u="sng" dirty="0" smtClean="0"/>
              <a:t>oxidation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95400" y="990600"/>
            <a:ext cx="6934200" cy="5351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12825" y="381000"/>
            <a:ext cx="706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Pictorial view of Basic Tropospheric Chemistry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172</Words>
  <Application>Microsoft Macintosh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Wingdings</vt:lpstr>
      <vt:lpstr>Blank Presentation</vt:lpstr>
      <vt:lpstr>CHEM 304 – 2/27/12</vt:lpstr>
      <vt:lpstr>Slide 2</vt:lpstr>
      <vt:lpstr>Slide 3</vt:lpstr>
      <vt:lpstr>Slide 4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65</cp:revision>
  <dcterms:created xsi:type="dcterms:W3CDTF">2012-02-27T16:43:53Z</dcterms:created>
  <dcterms:modified xsi:type="dcterms:W3CDTF">2012-02-27T17:41:35Z</dcterms:modified>
</cp:coreProperties>
</file>