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F13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2" y="-5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A5D680F-EDFC-5C41-B846-1D9614CEF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3ACF03-F1C1-0846-99EB-F6C7E6814B32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D06DA8-4CF9-B444-A9C3-FEDAED1AA5A1}" type="slidenum">
              <a:rPr lang="en-US"/>
              <a:pPr/>
              <a:t>11</a:t>
            </a:fld>
            <a:endParaRPr lang="en-US"/>
          </a:p>
        </p:txBody>
      </p:sp>
      <p:sp>
        <p:nvSpPr>
          <p:cNvPr id="3481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52BE4-1374-8548-A7C8-DA9FF62C7A8F}" type="slidenum">
              <a:rPr lang="en-US"/>
              <a:pPr/>
              <a:t>12</a:t>
            </a:fld>
            <a:endParaRPr lang="en-US"/>
          </a:p>
        </p:txBody>
      </p:sp>
      <p:sp>
        <p:nvSpPr>
          <p:cNvPr id="3686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C02793-7CBA-4146-AA93-32686797BB61}" type="slidenum">
              <a:rPr lang="en-US"/>
              <a:pPr/>
              <a:t>13</a:t>
            </a:fld>
            <a:endParaRPr lang="en-US"/>
          </a:p>
        </p:txBody>
      </p:sp>
      <p:sp>
        <p:nvSpPr>
          <p:cNvPr id="3891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A5F677-F6C0-8642-A525-CC15818E59F7}" type="slidenum">
              <a:rPr lang="en-US"/>
              <a:pPr/>
              <a:t>15</a:t>
            </a:fld>
            <a:endParaRPr lang="en-US"/>
          </a:p>
        </p:txBody>
      </p:sp>
      <p:sp>
        <p:nvSpPr>
          <p:cNvPr id="4198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033E75-49F1-4243-B67D-0313886FA40E}" type="slidenum">
              <a:rPr lang="en-US"/>
              <a:pPr/>
              <a:t>3</a:t>
            </a:fld>
            <a:endParaRPr lang="en-US"/>
          </a:p>
        </p:txBody>
      </p:sp>
      <p:sp>
        <p:nvSpPr>
          <p:cNvPr id="1843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99A304-0488-ED43-BDD9-93983B3F948C}" type="slidenum">
              <a:rPr lang="en-US"/>
              <a:pPr/>
              <a:t>4</a:t>
            </a:fld>
            <a:endParaRPr lang="en-US"/>
          </a:p>
        </p:txBody>
      </p:sp>
      <p:sp>
        <p:nvSpPr>
          <p:cNvPr id="2048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7577C8-C3DA-4B47-AD9E-949DCF2F4C6D}" type="slidenum">
              <a:rPr lang="en-US"/>
              <a:pPr/>
              <a:t>5</a:t>
            </a:fld>
            <a:endParaRPr lang="en-US"/>
          </a:p>
        </p:txBody>
      </p:sp>
      <p:sp>
        <p:nvSpPr>
          <p:cNvPr id="2253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E7C51A-419E-4D4A-8C2D-F0DEEABC047B}" type="slidenum">
              <a:rPr lang="en-US"/>
              <a:pPr/>
              <a:t>6</a:t>
            </a:fld>
            <a:endParaRPr lang="en-US"/>
          </a:p>
        </p:txBody>
      </p:sp>
      <p:sp>
        <p:nvSpPr>
          <p:cNvPr id="2457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AAA5D3-3BD9-6449-96B8-0EF3F8F148BA}" type="slidenum">
              <a:rPr lang="en-US"/>
              <a:pPr/>
              <a:t>7</a:t>
            </a:fld>
            <a:endParaRPr lang="en-US"/>
          </a:p>
        </p:txBody>
      </p:sp>
      <p:sp>
        <p:nvSpPr>
          <p:cNvPr id="2662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7D3FE8-AE9C-F24B-A493-5BE99CF2CFF3}" type="slidenum">
              <a:rPr lang="en-US"/>
              <a:pPr/>
              <a:t>8</a:t>
            </a:fld>
            <a:endParaRPr lang="en-US"/>
          </a:p>
        </p:txBody>
      </p:sp>
      <p:sp>
        <p:nvSpPr>
          <p:cNvPr id="2867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3C5184-6A8D-6D45-8817-C165BFBDC07E}" type="slidenum">
              <a:rPr lang="en-US"/>
              <a:pPr/>
              <a:t>9</a:t>
            </a:fld>
            <a:endParaRPr lang="en-US"/>
          </a:p>
        </p:txBody>
      </p:sp>
      <p:sp>
        <p:nvSpPr>
          <p:cNvPr id="3072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43590F-5F9B-A146-940A-FBCA0AA3AC12}" type="slidenum">
              <a:rPr lang="en-US"/>
              <a:pPr/>
              <a:t>10</a:t>
            </a:fld>
            <a:endParaRPr lang="en-US"/>
          </a:p>
        </p:txBody>
      </p:sp>
      <p:sp>
        <p:nvSpPr>
          <p:cNvPr id="3277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08B66-40AA-3C48-9786-D426483B1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082B2-10DA-8B40-9CA7-D35C97912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CA9AC-DCE2-6A40-8025-C2B050BAB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1AA98-E780-A54E-8145-C5B06D060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B5F5D-D61C-0147-B970-AFDAF4EA5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4EB53-A1FC-724B-B937-2D6F30304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018CA-9C98-8F49-B877-E9EB335DC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0BBB7-C361-9E4E-B5D4-6894745F9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900C9-D8EE-014B-8237-F36D3579B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DE7DF-D6D9-FF4A-B8C9-495355998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35F80-B62A-2945-9DB1-1016B051A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551E7FC-B5B7-8240-A6E3-ED1CEC229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jwocky.gsfc.nasa.gov/multi/epanim97.html" TargetMode="External"/><Relationship Id="rId4" Type="http://schemas.openxmlformats.org/officeDocument/2006/relationships/hyperlink" Target="http://www.youtube.com/watch?v=taTzqRHNIEc" TargetMode="External"/><Relationship Id="rId5" Type="http://schemas.openxmlformats.org/officeDocument/2006/relationships/hyperlink" Target="http://www.youtube.com/watch?v=qUfVMogIdr8&amp;NR=1" TargetMode="External"/><Relationship Id="rId6" Type="http://schemas.openxmlformats.org/officeDocument/2006/relationships/hyperlink" Target="http://svs.gsfc.nasa.gov/vis/a000000/a001000/a001087/" TargetMode="External"/><Relationship Id="rId7" Type="http://schemas.openxmlformats.org/officeDocument/2006/relationships/hyperlink" Target="http://ozonewatch.gsfc.nasa.gov/facts/hole.html" TargetMode="External"/><Relationship Id="rId8" Type="http://schemas.openxmlformats.org/officeDocument/2006/relationships/hyperlink" Target="http://ozonewatch.gsfc.nasa.gov/multimedia/inde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jwocky.gsfc.nasa.gov/multi/epanim97.html" TargetMode="External"/><Relationship Id="rId4" Type="http://schemas.openxmlformats.org/officeDocument/2006/relationships/hyperlink" Target="http://ozonewatch.gsfc.nasa.gov/facts/history.html" TargetMode="External"/><Relationship Id="rId5" Type="http://schemas.openxmlformats.org/officeDocument/2006/relationships/hyperlink" Target="http://ozonewatch.gsfc.nasa.gov/facts/hole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LSuNPbT-uvo&amp;NR=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7620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dirty="0"/>
              <a:t>CHEM 304 - 2/</a:t>
            </a:r>
            <a:r>
              <a:rPr lang="en-US" sz="3600" dirty="0" smtClean="0"/>
              <a:t>24/12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914400"/>
            <a:ext cx="8458200" cy="5410200"/>
          </a:xfrm>
        </p:spPr>
        <p:txBody>
          <a:bodyPr/>
          <a:lstStyle/>
          <a:p>
            <a:pPr marL="812800" indent="-812800" algn="l" eaLnBrk="1" hangingPunct="1"/>
            <a:r>
              <a:rPr lang="en-US" sz="2800" dirty="0" smtClean="0"/>
              <a:t>I.C. </a:t>
            </a:r>
            <a:r>
              <a:rPr lang="en-US" sz="2800" dirty="0"/>
              <a:t>Stratospheric</a:t>
            </a:r>
            <a:r>
              <a:rPr lang="en-US" sz="2800" dirty="0" smtClean="0"/>
              <a:t> Chemistry:</a:t>
            </a:r>
            <a:endParaRPr lang="en-US" sz="2800" dirty="0" smtClean="0"/>
          </a:p>
          <a:p>
            <a:pPr marL="812800" indent="-812800" algn="l" eaLnBrk="1" hangingPunct="1"/>
            <a:r>
              <a:rPr lang="en-US" sz="2800" dirty="0" smtClean="0"/>
              <a:t>    •</a:t>
            </a:r>
            <a:r>
              <a:rPr lang="en-US" sz="2800" dirty="0"/>
              <a:t> The Antarctic Ozone Hole:</a:t>
            </a:r>
          </a:p>
          <a:p>
            <a:pPr marL="812800" indent="-812800" algn="l" eaLnBrk="1" hangingPunct="1"/>
            <a:r>
              <a:rPr lang="en-US" sz="2800" dirty="0" smtClean="0"/>
              <a:t>		- </a:t>
            </a:r>
            <a:r>
              <a:rPr lang="en-US" sz="2800" dirty="0"/>
              <a:t>Observations</a:t>
            </a:r>
          </a:p>
          <a:p>
            <a:pPr marL="812800" indent="-812800" algn="l" eaLnBrk="1" hangingPunct="1"/>
            <a:r>
              <a:rPr lang="en-US" sz="2800" dirty="0" smtClean="0"/>
              <a:t>		- </a:t>
            </a:r>
            <a:r>
              <a:rPr lang="en-US" sz="2800" dirty="0"/>
              <a:t>Non-chemical factors - “The Set-up”</a:t>
            </a:r>
          </a:p>
          <a:p>
            <a:pPr marL="812800" indent="-812800" algn="l" eaLnBrk="1" hangingPunct="1"/>
            <a:r>
              <a:rPr lang="en-US" sz="2800" dirty="0" smtClean="0"/>
              <a:t>		- </a:t>
            </a:r>
            <a:r>
              <a:rPr lang="en-US" sz="2800" dirty="0"/>
              <a:t>Chemical Processes - “The Action”</a:t>
            </a:r>
          </a:p>
          <a:p>
            <a:pPr marL="812800" indent="-812800" algn="l" eaLnBrk="1" hangingPunct="1"/>
            <a:r>
              <a:rPr lang="en-US" sz="2800" dirty="0" smtClean="0"/>
              <a:t>		- </a:t>
            </a:r>
            <a:r>
              <a:rPr lang="en-US" sz="2800" dirty="0"/>
              <a:t>Some links and animations</a:t>
            </a:r>
            <a:r>
              <a:rPr lang="en-US" sz="2800" dirty="0" smtClean="0"/>
              <a:t> </a:t>
            </a:r>
          </a:p>
          <a:p>
            <a:pPr marL="812800" indent="-812800" algn="l" eaLnBrk="1" hangingPunct="1"/>
            <a:endParaRPr lang="en-US" sz="2800" dirty="0" smtClean="0"/>
          </a:p>
          <a:p>
            <a:pPr marL="812800" indent="-812800" algn="l" eaLnBrk="1" hangingPunct="1">
              <a:buFont typeface="Wingdings" charset="2"/>
              <a:buChar char="Ø"/>
            </a:pPr>
            <a:r>
              <a:rPr lang="en-US" sz="2800" dirty="0" smtClean="0"/>
              <a:t>FINISH READING CH </a:t>
            </a:r>
            <a:r>
              <a:rPr lang="en-US" sz="2800" dirty="0" smtClean="0"/>
              <a:t>2</a:t>
            </a:r>
          </a:p>
          <a:p>
            <a:pPr marL="812800" indent="-812800" algn="l" eaLnBrk="1" hangingPunct="1">
              <a:buFont typeface="Wingdings" charset="2"/>
              <a:buChar char="Ø"/>
            </a:pPr>
            <a:r>
              <a:rPr lang="en-US" sz="2800" dirty="0" smtClean="0"/>
              <a:t>HW#5 </a:t>
            </a:r>
            <a:r>
              <a:rPr lang="en-US" sz="2800" smtClean="0"/>
              <a:t>out </a:t>
            </a:r>
          </a:p>
          <a:p>
            <a:pPr marL="812800" indent="-812800" algn="l" eaLnBrk="1" hangingPunct="1">
              <a:buFont typeface="Wingdings" charset="2"/>
              <a:buChar char="Ø"/>
            </a:pPr>
            <a:r>
              <a:rPr lang="en-US" sz="2800" smtClean="0"/>
              <a:t>Web </a:t>
            </a:r>
            <a:r>
              <a:rPr lang="en-US" sz="2800" dirty="0" smtClean="0"/>
              <a:t>update today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iNOx_loClox0001"/>
          <p:cNvPicPr>
            <a:picLocks noChangeAspect="1" noChangeArrowheads="1"/>
          </p:cNvPicPr>
          <p:nvPr/>
        </p:nvPicPr>
        <p:blipFill>
          <a:blip r:embed="rId3">
            <a:lum bright="-14000" contrast="14000"/>
          </a:blip>
          <a:srcRect/>
          <a:stretch>
            <a:fillRect/>
          </a:stretch>
        </p:blipFill>
        <p:spPr bwMode="auto">
          <a:xfrm>
            <a:off x="1320800" y="1943100"/>
            <a:ext cx="65024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62000" y="6858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Priming the Chemistry…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l2abs0001"/>
          <p:cNvPicPr>
            <a:picLocks noChangeAspect="1" noChangeArrowheads="1"/>
          </p:cNvPicPr>
          <p:nvPr/>
        </p:nvPicPr>
        <p:blipFill>
          <a:blip r:embed="rId3">
            <a:lum bright="-14000" contrast="12000"/>
          </a:blip>
          <a:srcRect/>
          <a:stretch>
            <a:fillRect/>
          </a:stretch>
        </p:blipFill>
        <p:spPr bwMode="auto">
          <a:xfrm>
            <a:off x="1371600" y="1524000"/>
            <a:ext cx="53340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28600" y="4572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Cl</a:t>
            </a:r>
            <a:r>
              <a:rPr lang="en-US" baseline="-25000"/>
              <a:t>2</a:t>
            </a:r>
            <a:r>
              <a:rPr lang="en-US"/>
              <a:t> is a very “shallow” reservoir … why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moking_gun_I0001"/>
          <p:cNvPicPr>
            <a:picLocks noChangeAspect="1" noChangeArrowheads="1"/>
          </p:cNvPicPr>
          <p:nvPr/>
        </p:nvPicPr>
        <p:blipFill>
          <a:blip r:embed="rId3">
            <a:lum bright="-14000" contrast="18000"/>
          </a:blip>
          <a:srcRect/>
          <a:stretch>
            <a:fillRect/>
          </a:stretch>
        </p:blipFill>
        <p:spPr bwMode="auto">
          <a:xfrm>
            <a:off x="304800" y="152400"/>
            <a:ext cx="45593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smoking_gun_II0001"/>
          <p:cNvPicPr>
            <a:picLocks noChangeAspect="1" noChangeArrowheads="1"/>
          </p:cNvPicPr>
          <p:nvPr/>
        </p:nvPicPr>
        <p:blipFill>
          <a:blip r:embed="rId4">
            <a:lum bright="-14000" contrast="8000"/>
          </a:blip>
          <a:srcRect/>
          <a:stretch>
            <a:fillRect/>
          </a:stretch>
        </p:blipFill>
        <p:spPr bwMode="auto">
          <a:xfrm>
            <a:off x="4279900" y="3276600"/>
            <a:ext cx="46355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105400" y="7620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&lt;— Anomalous Hi ClOx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914400" y="4724400"/>
            <a:ext cx="2895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Onset of “Dimer” Chemistry —&gt;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81000" y="320675"/>
            <a:ext cx="807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At some altitudes there is excess ClOx - the Ozone has been “titrated” out of the sky !</a:t>
            </a:r>
          </a:p>
        </p:txBody>
      </p:sp>
      <p:pic>
        <p:nvPicPr>
          <p:cNvPr id="37891" name="Picture 3" descr="o3_hole0001"/>
          <p:cNvPicPr>
            <a:picLocks noChangeAspect="1" noChangeArrowheads="1"/>
          </p:cNvPicPr>
          <p:nvPr/>
        </p:nvPicPr>
        <p:blipFill>
          <a:blip r:embed="rId3">
            <a:lum bright="-26000" contrast="30000"/>
          </a:blip>
          <a:srcRect/>
          <a:stretch>
            <a:fillRect/>
          </a:stretch>
        </p:blipFill>
        <p:spPr bwMode="auto">
          <a:xfrm>
            <a:off x="2133600" y="1600200"/>
            <a:ext cx="473075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85863"/>
            <a:ext cx="72390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716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More Ozone Hole links &amp; animations …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762000" y="762000"/>
            <a:ext cx="78486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(2000 O3 hole animation)</a:t>
            </a:r>
          </a:p>
          <a:p>
            <a:r>
              <a:rPr lang="en-US" dirty="0">
                <a:latin typeface="Times New Roman" charset="0"/>
                <a:hlinkClick r:id="rId3"/>
              </a:rPr>
              <a:t>http://svs.gsfc.nasa.gov/vis/a000000/a001100/a001167/a001167.mpg</a:t>
            </a:r>
          </a:p>
          <a:p>
            <a:r>
              <a:rPr lang="en-US" dirty="0"/>
              <a:t>(1997 O3 hole animation)</a:t>
            </a:r>
          </a:p>
          <a:p>
            <a:r>
              <a:rPr lang="en-US" dirty="0">
                <a:latin typeface="Times New Roman" charset="0"/>
                <a:hlinkClick r:id="rId3"/>
              </a:rPr>
              <a:t>http://jwocky.gsfc.nasa.gov/multi/epanim97.html</a:t>
            </a:r>
            <a:endParaRPr lang="en-US" dirty="0">
              <a:latin typeface="Times New Roman" charset="0"/>
            </a:endParaRPr>
          </a:p>
          <a:p>
            <a:r>
              <a:rPr lang="en-US" dirty="0"/>
              <a:t>(Annual Changes)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>
                <a:hlinkClick r:id="rId4"/>
              </a:rPr>
              <a:t>http://www.youtube.com/watch?v=taTzqRHNIEc</a:t>
            </a:r>
            <a:r>
              <a:rPr lang="en-US" dirty="0"/>
              <a:t> </a:t>
            </a:r>
          </a:p>
          <a:p>
            <a:r>
              <a:rPr lang="en-US" dirty="0"/>
              <a:t>(A short NASA Video info …)</a:t>
            </a:r>
          </a:p>
          <a:p>
            <a:r>
              <a:rPr lang="en-US" dirty="0">
                <a:hlinkClick r:id="rId5"/>
              </a:rPr>
              <a:t>http://www.youtube.com/watch?v=qUfVMogIdr8&amp;NR=1</a:t>
            </a:r>
            <a:endParaRPr lang="en-US" dirty="0"/>
          </a:p>
          <a:p>
            <a:r>
              <a:rPr lang="en-US" dirty="0"/>
              <a:t>(Arctic O3 Hole ?) </a:t>
            </a:r>
            <a:r>
              <a:rPr lang="en-US" dirty="0">
                <a:hlinkClick r:id="rId6"/>
              </a:rPr>
              <a:t>http://svs.gsfc.nasa.gov/vis/a000000/a001000/a001087/</a:t>
            </a:r>
            <a:r>
              <a:rPr lang="en-US" dirty="0"/>
              <a:t> </a:t>
            </a:r>
            <a:endParaRPr lang="en-US" dirty="0">
              <a:hlinkClick r:id="rId7"/>
            </a:endParaRPr>
          </a:p>
          <a:p>
            <a:r>
              <a:rPr lang="en-US" dirty="0"/>
              <a:t>(Other Links )</a:t>
            </a:r>
            <a:endParaRPr lang="en-US" dirty="0">
              <a:hlinkClick r:id="rId7"/>
            </a:endParaRPr>
          </a:p>
          <a:p>
            <a:r>
              <a:rPr lang="en-US" dirty="0">
                <a:hlinkClick r:id="rId7"/>
              </a:rPr>
              <a:t>http://ozonewatch.gsfc.nasa.gov/facts/hole.html</a:t>
            </a:r>
            <a:endParaRPr lang="en-US" dirty="0"/>
          </a:p>
          <a:p>
            <a:r>
              <a:rPr lang="en-US" dirty="0">
                <a:hlinkClick r:id="rId8"/>
              </a:rPr>
              <a:t>http://ozonewatch.gsfc.nasa.gov/multimedia/index.html</a:t>
            </a:r>
            <a:r>
              <a:rPr lang="en-US" dirty="0"/>
              <a:t>  (Mucho multimedia !)  </a:t>
            </a:r>
            <a:r>
              <a:rPr lang="en-US" dirty="0">
                <a:latin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533400" y="1066800"/>
            <a:ext cx="7772400" cy="600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(What the ___ is this ?)</a:t>
            </a:r>
          </a:p>
          <a:p>
            <a:r>
              <a:rPr lang="en-US" dirty="0">
                <a:hlinkClick r:id="rId2"/>
              </a:rPr>
              <a:t>http://www.youtube.com/watch?v=LSuNPbT-uvo&amp;NR=1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(2000 O3 hole animation)</a:t>
            </a:r>
          </a:p>
          <a:p>
            <a:r>
              <a:rPr lang="en-US" dirty="0" smtClean="0">
                <a:latin typeface="Times New Roman" charset="0"/>
                <a:hlinkClick r:id="rId3"/>
              </a:rPr>
              <a:t>http://svs.gsfc.nasa.gov/vis/a000000/a001100/a001167/a001167.mpg</a:t>
            </a:r>
          </a:p>
          <a:p>
            <a:endParaRPr lang="en-US" dirty="0" smtClean="0"/>
          </a:p>
          <a:p>
            <a:r>
              <a:rPr lang="en-US" dirty="0" smtClean="0"/>
              <a:t>(A history lesson)</a:t>
            </a:r>
          </a:p>
          <a:p>
            <a:r>
              <a:rPr lang="en-US" dirty="0" smtClean="0">
                <a:hlinkClick r:id="rId4"/>
              </a:rPr>
              <a:t>http://ozonewatch.gsfc.nasa.gov/facts/history.html</a:t>
            </a:r>
            <a:r>
              <a:rPr lang="en-US" dirty="0" smtClean="0"/>
              <a:t>  </a:t>
            </a:r>
            <a:endParaRPr lang="en-US" dirty="0"/>
          </a:p>
          <a:p>
            <a:endParaRPr lang="en-US" dirty="0"/>
          </a:p>
          <a:p>
            <a:r>
              <a:rPr lang="en-US" dirty="0"/>
              <a:t>(A good image of the O3 hole and a PSC)</a:t>
            </a:r>
          </a:p>
          <a:p>
            <a:r>
              <a:rPr lang="en-US" dirty="0">
                <a:hlinkClick r:id="rId5"/>
              </a:rPr>
              <a:t>http://ozonewatch.gsfc.nasa.gov/facts/hole.html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716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Ozone Hole links &amp; animations … for starters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812925" y="428625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How do we measure Ozone?</a:t>
            </a:r>
          </a:p>
        </p:txBody>
      </p:sp>
      <p:pic>
        <p:nvPicPr>
          <p:cNvPr id="17411" name="Picture 3" descr="o3_meas0001"/>
          <p:cNvPicPr>
            <a:picLocks noChangeAspect="1" noChangeArrowheads="1"/>
          </p:cNvPicPr>
          <p:nvPr/>
        </p:nvPicPr>
        <p:blipFill>
          <a:blip r:embed="rId3">
            <a:lum bright="-22000" contrast="18000"/>
          </a:blip>
          <a:srcRect/>
          <a:stretch>
            <a:fillRect/>
          </a:stretch>
        </p:blipFill>
        <p:spPr bwMode="auto">
          <a:xfrm>
            <a:off x="914400" y="1295400"/>
            <a:ext cx="7391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81000" y="428625"/>
            <a:ext cx="838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/>
              <a:t>Data from Farman’s “Dobson” Measurements</a:t>
            </a:r>
          </a:p>
        </p:txBody>
      </p:sp>
      <p:pic>
        <p:nvPicPr>
          <p:cNvPr id="19459" name="Picture 3" descr="O3_hole_data0001"/>
          <p:cNvPicPr>
            <a:picLocks noChangeAspect="1" noChangeArrowheads="1"/>
          </p:cNvPicPr>
          <p:nvPr/>
        </p:nvPicPr>
        <p:blipFill>
          <a:blip r:embed="rId3">
            <a:lum bright="-20000" contrast="18000"/>
          </a:blip>
          <a:srcRect/>
          <a:stretch>
            <a:fillRect/>
          </a:stretch>
        </p:blipFill>
        <p:spPr bwMode="auto">
          <a:xfrm>
            <a:off x="1905000" y="1041400"/>
            <a:ext cx="54102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uv-to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55625"/>
            <a:ext cx="7848600" cy="569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ono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42900"/>
            <a:ext cx="8382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ecent_ozone9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71475"/>
            <a:ext cx="8153400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914400" y="6096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Polar Stratospheric Clouds</a:t>
            </a:r>
          </a:p>
        </p:txBody>
      </p:sp>
      <p:pic>
        <p:nvPicPr>
          <p:cNvPr id="27651" name="Picture 3" descr="180px-Polar_stratospheric_cloud_type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1242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300px-Arctic_stratospheric_clou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249363"/>
            <a:ext cx="4114800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228600"/>
            <a:ext cx="8001000" cy="609600"/>
          </a:xfrm>
        </p:spPr>
        <p:txBody>
          <a:bodyPr/>
          <a:lstStyle/>
          <a:p>
            <a:pPr eaLnBrk="1" hangingPunct="1"/>
            <a:r>
              <a:rPr lang="en-US"/>
              <a:t>The polar Vortex ..</a:t>
            </a:r>
          </a:p>
        </p:txBody>
      </p:sp>
      <p:pic>
        <p:nvPicPr>
          <p:cNvPr id="29699" name="Picture 3" descr="vortex0001"/>
          <p:cNvPicPr>
            <a:picLocks noChangeAspect="1" noChangeArrowheads="1"/>
          </p:cNvPicPr>
          <p:nvPr/>
        </p:nvPicPr>
        <p:blipFill>
          <a:blip r:embed="rId3">
            <a:lum bright="-20000" contrast="14000"/>
          </a:blip>
          <a:srcRect/>
          <a:stretch>
            <a:fillRect/>
          </a:stretch>
        </p:blipFill>
        <p:spPr bwMode="auto">
          <a:xfrm>
            <a:off x="1533525" y="990600"/>
            <a:ext cx="5407025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713E39"/>
      </a:accent1>
      <a:accent2>
        <a:srgbClr val="BE7960"/>
      </a:accent2>
      <a:accent3>
        <a:srgbClr val="C0AAAA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2775</TotalTime>
  <Words>372</Words>
  <Application>Microsoft Macintosh PowerPoint</Application>
  <PresentationFormat>On-screen Show (4:3)</PresentationFormat>
  <Paragraphs>59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ＭＳ Ｐゴシック</vt:lpstr>
      <vt:lpstr>Wingdings</vt:lpstr>
      <vt:lpstr>Times New Roman</vt:lpstr>
      <vt:lpstr>Blank Presentation</vt:lpstr>
      <vt:lpstr>CHEM 304 - 2/24/12</vt:lpstr>
      <vt:lpstr>Slide 2</vt:lpstr>
      <vt:lpstr>Slide 3</vt:lpstr>
      <vt:lpstr>Slide 4</vt:lpstr>
      <vt:lpstr>Slide 5</vt:lpstr>
      <vt:lpstr>Slide 6</vt:lpstr>
      <vt:lpstr>Slide 7</vt:lpstr>
      <vt:lpstr>Slide 8</vt:lpstr>
      <vt:lpstr>The polar Vortex ..</vt:lpstr>
      <vt:lpstr>Slide 10</vt:lpstr>
      <vt:lpstr>Slide 11</vt:lpstr>
      <vt:lpstr>Slide 12</vt:lpstr>
      <vt:lpstr>Slide 13</vt:lpstr>
      <vt:lpstr>Slide 14</vt:lpstr>
      <vt:lpstr>Slide 15</vt:lpstr>
    </vt:vector>
  </TitlesOfParts>
  <Company>UW-Eau Claire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 304 - 1/25/07 </dc:title>
  <cp:lastModifiedBy>Jim Phillips</cp:lastModifiedBy>
  <cp:revision>63</cp:revision>
  <dcterms:created xsi:type="dcterms:W3CDTF">2012-02-24T17:43:45Z</dcterms:created>
  <dcterms:modified xsi:type="dcterms:W3CDTF">2012-02-24T18:39:25Z</dcterms:modified>
</cp:coreProperties>
</file>