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65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CA6DF8-A230-5A4E-8E3C-78B1A439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C23E9-2F68-8341-B77D-C2D72D6F80C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1D0E7-79D6-0840-B408-BBF12931598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DA6A0-3D45-D34D-82E1-0A21238D566A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F1036-7E88-EA4E-9E0F-F8069FE91C5E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5AC08-E6F1-6A48-A946-416185E14FE5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8F1F4-9D9D-B147-B391-996AB3ED8944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42B0-C918-E94A-9D46-168F73693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21CB5-BF3E-C140-A3AF-878CB093A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A3787-1548-C24F-8FB8-C48891A0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C9A31-DC2C-A544-9662-7086CB837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4ABCB-1898-B940-BC17-7FFB7ACCF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1A5D1-B441-FF48-B789-5F9DD453C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07294-85B6-FB44-82EB-BEB34A6E9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7F7A0-D34A-A743-9F95-DA4324DC6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3BF8B-8C69-504B-92B3-0BBC51BF8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9C1C-1824-6B4E-80FA-2A4EF3DBE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7D308-FE55-F34F-AC18-4617B0267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321EF6-0EEB-6045-8771-A2532E6E2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squidoo.com/polar-bears-and-global-warm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ebbook.nist.gov/chemistr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304 - 1/</a:t>
            </a:r>
            <a:r>
              <a:rPr lang="en-US" sz="3600" dirty="0" smtClean="0"/>
              <a:t>25/12 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762000"/>
            <a:ext cx="8534400" cy="5181600"/>
          </a:xfrm>
        </p:spPr>
        <p:txBody>
          <a:bodyPr/>
          <a:lstStyle/>
          <a:p>
            <a:pPr marL="812800" indent="-812800" algn="l" eaLnBrk="1" hangingPunct="1"/>
            <a:r>
              <a:rPr lang="en-US" sz="2800" dirty="0"/>
              <a:t>0. Chemical Stability: The key </a:t>
            </a:r>
            <a:r>
              <a:rPr lang="en-US" sz="2800" dirty="0" smtClean="0"/>
              <a:t>issue…</a:t>
            </a:r>
          </a:p>
          <a:p>
            <a:pPr marL="812800" indent="-812800" algn="l" eaLnBrk="1" hangingPunct="1"/>
            <a:endParaRPr lang="en-US" sz="2800" dirty="0"/>
          </a:p>
          <a:p>
            <a:pPr marL="812800" indent="-812800" algn="l" eaLnBrk="1" hangingPunct="1"/>
            <a:r>
              <a:rPr lang="en-US" sz="2800" dirty="0"/>
              <a:t>I.A. Fundamentals of Atmospheric Chemistry </a:t>
            </a:r>
          </a:p>
          <a:p>
            <a:pPr marL="812800" indent="-812800" algn="l" eaLnBrk="1" hangingPunct="1"/>
            <a:r>
              <a:rPr lang="en-US" sz="2800" dirty="0"/>
              <a:t>	- Physical Structure of the Atm. </a:t>
            </a:r>
            <a:r>
              <a:rPr lang="en-US" sz="2800" i="1" dirty="0"/>
              <a:t>(p.28-29)</a:t>
            </a:r>
            <a:r>
              <a:rPr lang="en-US" sz="2800" dirty="0"/>
              <a:t> </a:t>
            </a:r>
          </a:p>
          <a:p>
            <a:pPr marL="812800" indent="-812800" algn="l" eaLnBrk="1" hangingPunct="1"/>
            <a:r>
              <a:rPr lang="en-US" sz="2800" dirty="0"/>
              <a:t>	- Chemical Composition of the Atm. </a:t>
            </a:r>
            <a:endParaRPr lang="en-US" sz="2800" i="1" dirty="0"/>
          </a:p>
          <a:p>
            <a:pPr marL="812800" indent="-812800" algn="l" eaLnBrk="1" hangingPunct="1"/>
            <a:r>
              <a:rPr lang="en-US" sz="2800" dirty="0"/>
              <a:t>	</a:t>
            </a:r>
            <a:r>
              <a:rPr lang="en-US" sz="2800" dirty="0" smtClean="0"/>
              <a:t>	     - </a:t>
            </a:r>
            <a:r>
              <a:rPr lang="en-US" sz="2800" dirty="0"/>
              <a:t>Bulk </a:t>
            </a:r>
            <a:r>
              <a:rPr lang="en-US" sz="2800" dirty="0" smtClean="0"/>
              <a:t>considerations – stability?</a:t>
            </a:r>
          </a:p>
          <a:p>
            <a:pPr marL="812800" indent="-812800" algn="l" eaLnBrk="1" hangingPunct="1"/>
            <a:r>
              <a:rPr lang="en-US" sz="2800" dirty="0" smtClean="0"/>
              <a:t>		     - Free radicals… </a:t>
            </a:r>
          </a:p>
          <a:p>
            <a:pPr marL="812800" indent="-812800" algn="l" eaLnBrk="1" hangingPunct="1"/>
            <a:r>
              <a:rPr lang="en-US" sz="2800" dirty="0">
                <a:solidFill>
                  <a:schemeClr val="hlink"/>
                </a:solidFill>
              </a:rPr>
              <a:t>Read: Baird</a:t>
            </a:r>
            <a:r>
              <a:rPr lang="en-US" sz="2800" dirty="0" smtClean="0">
                <a:solidFill>
                  <a:schemeClr val="hlink"/>
                </a:solidFill>
              </a:rPr>
              <a:t> Intro, start Chapter </a:t>
            </a:r>
            <a:r>
              <a:rPr lang="en-US" sz="2800" dirty="0">
                <a:solidFill>
                  <a:schemeClr val="hlink"/>
                </a:solidFill>
              </a:rPr>
              <a:t>1, and Ch.</a:t>
            </a:r>
            <a:r>
              <a:rPr lang="en-US" sz="2800" dirty="0" smtClean="0">
                <a:solidFill>
                  <a:schemeClr val="hlink"/>
                </a:solidFill>
              </a:rPr>
              <a:t> 3 </a:t>
            </a:r>
            <a:r>
              <a:rPr lang="en-US" sz="2800" dirty="0">
                <a:solidFill>
                  <a:schemeClr val="hlink"/>
                </a:solidFill>
              </a:rPr>
              <a:t>(p.91-95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 marL="812800" indent="-812800" algn="l" eaLnBrk="1" hangingPunct="1"/>
            <a:r>
              <a:rPr lang="en-US" sz="2800" dirty="0" smtClean="0">
                <a:solidFill>
                  <a:schemeClr val="hlink"/>
                </a:solidFill>
              </a:rPr>
              <a:t>FIELD TRIP MONDAY - DRESS WARM!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7924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A summary for free radical reaction types: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Initiation:  </a:t>
            </a:r>
            <a:r>
              <a:rPr lang="en-US" sz="2800" dirty="0" smtClean="0">
                <a:solidFill>
                  <a:srgbClr val="FFFF00"/>
                </a:solidFill>
              </a:rPr>
              <a:t>X-Y  —</a:t>
            </a:r>
            <a:r>
              <a:rPr lang="en-US" sz="2800" dirty="0" smtClean="0">
                <a:solidFill>
                  <a:srgbClr val="FFFF00"/>
                </a:solidFill>
              </a:rPr>
              <a:t>&gt;</a:t>
            </a:r>
            <a:r>
              <a:rPr lang="en-US" sz="2800" dirty="0" smtClean="0">
                <a:solidFill>
                  <a:srgbClr val="FFFF00"/>
                </a:solidFill>
              </a:rPr>
              <a:t>  X°  +   Y °</a:t>
            </a:r>
            <a:r>
              <a:rPr lang="en-US" sz="2800" dirty="0" smtClean="0"/>
              <a:t> </a:t>
            </a:r>
            <a:r>
              <a:rPr lang="en-US" sz="2800" i="1" dirty="0" smtClean="0"/>
              <a:t>(often light-driven)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Propagation: </a:t>
            </a:r>
            <a:r>
              <a:rPr lang="en-US" sz="2800" dirty="0" smtClean="0">
                <a:solidFill>
                  <a:srgbClr val="FFFF00"/>
                </a:solidFill>
              </a:rPr>
              <a:t>X°  + Y-Z  </a:t>
            </a:r>
            <a:r>
              <a:rPr lang="en-US" sz="2800" dirty="0" smtClean="0">
                <a:solidFill>
                  <a:srgbClr val="FFFF00"/>
                </a:solidFill>
              </a:rPr>
              <a:t>—&gt;  </a:t>
            </a:r>
            <a:r>
              <a:rPr lang="en-US" sz="2800" dirty="0" smtClean="0">
                <a:solidFill>
                  <a:srgbClr val="FFFF00"/>
                </a:solidFill>
              </a:rPr>
              <a:t>XY  </a:t>
            </a:r>
            <a:r>
              <a:rPr lang="en-US" sz="2800" dirty="0" smtClean="0">
                <a:solidFill>
                  <a:srgbClr val="FFFF00"/>
                </a:solidFill>
              </a:rPr>
              <a:t>+ </a:t>
            </a:r>
            <a:r>
              <a:rPr lang="en-US" sz="2800" dirty="0" smtClean="0">
                <a:solidFill>
                  <a:srgbClr val="FFFF00"/>
                </a:solidFill>
              </a:rPr>
              <a:t> Z°  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   X°  +  W  —&gt;  XW°  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Initiation: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X°  +   Y </a:t>
            </a:r>
            <a:r>
              <a:rPr lang="en-US" sz="2800" dirty="0" smtClean="0">
                <a:solidFill>
                  <a:srgbClr val="FFFF00"/>
                </a:solidFill>
              </a:rPr>
              <a:t>°  </a:t>
            </a:r>
            <a:r>
              <a:rPr lang="en-US" sz="2800" dirty="0" smtClean="0">
                <a:solidFill>
                  <a:srgbClr val="FFFF00"/>
                </a:solidFill>
              </a:rPr>
              <a:t>—</a:t>
            </a:r>
            <a:r>
              <a:rPr lang="en-US" sz="2800" dirty="0" smtClean="0">
                <a:solidFill>
                  <a:srgbClr val="FFFF00"/>
                </a:solidFill>
              </a:rPr>
              <a:t>&gt;  X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</a:rPr>
              <a:t>Y 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dirty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/>
              <a:t>Key questions for Environmental Chemistry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>
                <a:solidFill>
                  <a:schemeClr val="hlink"/>
                </a:solidFill>
              </a:rPr>
              <a:t>What is out there?</a:t>
            </a:r>
            <a:r>
              <a:rPr lang="en-US"/>
              <a:t> (i.e. what is the chemical composition of some natural entity, e.g. a lake, clean air, dirty air, etc.)</a:t>
            </a:r>
            <a:br>
              <a:rPr lang="en-US"/>
            </a:br>
            <a:endParaRPr lang="en-US" sz="200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>
                <a:solidFill>
                  <a:schemeClr val="hlink"/>
                </a:solidFill>
              </a:rPr>
              <a:t>How, Why, and is it still changing?</a:t>
            </a:r>
            <a:r>
              <a:rPr lang="en-US"/>
              <a:t> (i.e. what factors led to current composition?, what may be be driving changes?)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sz="200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>
                <a:solidFill>
                  <a:schemeClr val="hlink"/>
                </a:solidFill>
              </a:rPr>
              <a:t>Is human activity a factor?</a:t>
            </a:r>
            <a:r>
              <a:rPr lang="en-US"/>
              <a:t> (i.e. are </a:t>
            </a:r>
            <a:r>
              <a:rPr lang="en-US" b="1" i="1" u="sng"/>
              <a:t>we</a:t>
            </a:r>
            <a:r>
              <a:rPr lang="en-US"/>
              <a:t> causing #2?)</a:t>
            </a:r>
            <a:endParaRPr lang="en-US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305800" cy="838200"/>
          </a:xfrm>
        </p:spPr>
        <p:txBody>
          <a:bodyPr/>
          <a:lstStyle/>
          <a:p>
            <a:pPr eaLnBrk="1" hangingPunct="1"/>
            <a:r>
              <a:rPr lang="en-US" sz="3600"/>
              <a:t>The Key concept is </a:t>
            </a:r>
            <a:r>
              <a:rPr lang="en-US" sz="3600" i="1"/>
              <a:t>Chemical Stability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/>
              <a:t>How do we assess it 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/>
              <a:t>1) Quantitative Insight </a:t>
            </a:r>
            <a:br>
              <a:rPr lang="en-US"/>
            </a:br>
            <a:r>
              <a:rPr lang="en-US">
                <a:solidFill>
                  <a:schemeClr val="hlink"/>
                </a:solidFill>
              </a:rPr>
              <a:t>(i.e. thermochemical and/or rate data)</a:t>
            </a:r>
            <a:r>
              <a:rPr lang="en-US"/>
              <a:t/>
            </a:r>
            <a:br>
              <a:rPr lang="en-US"/>
            </a:br>
            <a:endParaRPr 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/>
              <a:t>2) Intuitive Insight </a:t>
            </a:r>
            <a:br>
              <a:rPr lang="en-US"/>
            </a:br>
            <a:r>
              <a:rPr lang="en-US">
                <a:solidFill>
                  <a:schemeClr val="hlink"/>
                </a:solidFill>
              </a:rPr>
              <a:t>(i.e. structural considerations - “chemical intuition”)</a:t>
            </a:r>
            <a:r>
              <a:rPr lang="en-US"/>
              <a:t/>
            </a:r>
            <a:br>
              <a:rPr lang="en-US"/>
            </a:br>
            <a:endParaRPr 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/>
              <a:t>3) Empirical Insight (i.e. what’s there?)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hlink"/>
                </a:solidFill>
              </a:rPr>
              <a:t>(i.e. what relative quantities are present?)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76200"/>
            <a:ext cx="7772400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Symbol" charset="2"/>
                <a:sym typeface="Symbol" charset="2"/>
              </a:rPr>
              <a:t></a:t>
            </a:r>
            <a:r>
              <a:rPr lang="en-US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 - </a:t>
            </a:r>
            <a:r>
              <a:rPr lang="en-US" i="1" dirty="0"/>
              <a:t>Energy</a:t>
            </a:r>
            <a:r>
              <a:rPr lang="en-US" dirty="0"/>
              <a:t> relative to </a:t>
            </a:r>
            <a:r>
              <a:rPr lang="en-US" b="1" dirty="0"/>
              <a:t>Elements </a:t>
            </a:r>
            <a:r>
              <a:rPr lang="en-US" dirty="0"/>
              <a:t>( “–” means lower E)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Symbol" charset="2"/>
                <a:sym typeface="Symbol" charset="2"/>
              </a:rPr>
              <a:t>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- </a:t>
            </a:r>
            <a:r>
              <a:rPr lang="en-US" u="sng" dirty="0"/>
              <a:t>Overall</a:t>
            </a:r>
            <a:r>
              <a:rPr lang="en-US" dirty="0"/>
              <a:t> Chemical Stability relative to Elements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/>
              <a:t>		(“–” means more stable/less reactive!)</a:t>
            </a:r>
          </a:p>
        </p:txBody>
      </p:sp>
      <p:pic>
        <p:nvPicPr>
          <p:cNvPr id="20483" name="Picture 3" descr="thermo_data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 bwMode="auto">
          <a:xfrm>
            <a:off x="990600" y="1395413"/>
            <a:ext cx="68580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38400" y="6324600"/>
            <a:ext cx="477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hlinkClick r:id="rId4"/>
              </a:rPr>
              <a:t>http://webbook.nist.gov/chemistry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820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Where? Part I – The Atmosphere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err="1"/>
              <a:t>atm</a:t>
            </a:r>
            <a:r>
              <a:rPr lang="en-US" dirty="0"/>
              <a:t> is smallest part of Earth System</a:t>
            </a:r>
          </a:p>
          <a:p>
            <a:pPr eaLnBrk="1" hangingPunct="1">
              <a:buFontTx/>
              <a:buNone/>
            </a:pPr>
            <a:r>
              <a:rPr lang="en-US" dirty="0"/>
              <a:t>		 atmosphere: 	5.0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18</a:t>
            </a:r>
            <a:r>
              <a:rPr lang="en-US" dirty="0"/>
              <a:t> kg</a:t>
            </a:r>
          </a:p>
          <a:p>
            <a:pPr eaLnBrk="1" hangingPunct="1">
              <a:buFontTx/>
              <a:buNone/>
            </a:pPr>
            <a:r>
              <a:rPr lang="en-US" dirty="0"/>
              <a:t>		 hydrosphere: 	1.4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21</a:t>
            </a:r>
            <a:r>
              <a:rPr lang="en-US" dirty="0"/>
              <a:t> kg</a:t>
            </a:r>
          </a:p>
          <a:p>
            <a:pPr eaLnBrk="1" hangingPunct="1">
              <a:buFontTx/>
              <a:buNone/>
            </a:pPr>
            <a:r>
              <a:rPr lang="en-US" dirty="0"/>
              <a:t>		 lithosphere: 	6.0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24</a:t>
            </a:r>
            <a:r>
              <a:rPr lang="en-US" dirty="0"/>
              <a:t> kg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atm_layers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52400"/>
            <a:ext cx="67056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atm_chem_comp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9250"/>
            <a:ext cx="82296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Some lingo regarding “Trace species” (e.g. pollutants, reactive substances, etc.)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/>
              <a:t>Source</a:t>
            </a:r>
            <a:r>
              <a:rPr lang="en-US" sz="2800"/>
              <a:t>: reaction or process that release trace compound.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/>
              <a:t>Sink</a:t>
            </a:r>
            <a:r>
              <a:rPr lang="en-US" sz="2800"/>
              <a:t>: Reaction or process that “permanently” removes trace compound.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/>
              <a:t>Reservoir</a:t>
            </a:r>
            <a:r>
              <a:rPr lang="en-US" sz="2800"/>
              <a:t>: An entity (process, substance, physical feature) that temporarily holds a trace substance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79248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Which of the following are “free radicals”?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(all are neutral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CH</a:t>
            </a:r>
            <a:r>
              <a:rPr lang="en-US" sz="2800" baseline="-25000"/>
              <a:t>3</a:t>
            </a:r>
            <a:r>
              <a:rPr lang="en-US" sz="2800"/>
              <a:t>, ClONO</a:t>
            </a:r>
            <a:r>
              <a:rPr lang="en-US" sz="2800" baseline="-25000"/>
              <a:t>2</a:t>
            </a:r>
            <a:r>
              <a:rPr lang="en-US" sz="2800"/>
              <a:t>, NO</a:t>
            </a:r>
            <a:r>
              <a:rPr lang="en-US" sz="2800" baseline="-25000"/>
              <a:t>3</a:t>
            </a:r>
            <a:r>
              <a:rPr lang="en-US" sz="2800"/>
              <a:t>, SO</a:t>
            </a:r>
            <a:r>
              <a:rPr lang="en-US" sz="2800" baseline="-25000"/>
              <a:t>3</a:t>
            </a:r>
            <a:r>
              <a:rPr lang="en-US" sz="2800"/>
              <a:t>, HOSO</a:t>
            </a:r>
            <a:r>
              <a:rPr lang="en-US" sz="2800" baseline="-25000"/>
              <a:t>2</a:t>
            </a:r>
            <a:r>
              <a:rPr lang="en-US" sz="2800"/>
              <a:t>, Cl</a:t>
            </a:r>
            <a:r>
              <a:rPr lang="en-US" sz="2800" baseline="-25000"/>
              <a:t>2</a:t>
            </a:r>
            <a:r>
              <a:rPr lang="en-US" sz="2800"/>
              <a:t>O</a:t>
            </a:r>
            <a:r>
              <a:rPr lang="en-US" sz="2800" baseline="-25000"/>
              <a:t>2</a:t>
            </a:r>
            <a:br>
              <a:rPr lang="en-US" sz="2800" baseline="-25000"/>
            </a:br>
            <a:r>
              <a:rPr lang="en-US" sz="2800" baseline="-25000"/>
              <a:t/>
            </a:r>
            <a:br>
              <a:rPr lang="en-US" sz="2800" baseline="-25000"/>
            </a:br>
            <a:r>
              <a:rPr lang="en-US" sz="2800"/>
              <a:t>CH</a:t>
            </a:r>
            <a:r>
              <a:rPr lang="en-US" sz="2800" baseline="-25000"/>
              <a:t>3</a:t>
            </a:r>
            <a:r>
              <a:rPr lang="en-US" sz="2800"/>
              <a:t>, NO</a:t>
            </a:r>
            <a:r>
              <a:rPr lang="en-US" sz="2800" baseline="-25000"/>
              <a:t>3</a:t>
            </a:r>
            <a:r>
              <a:rPr lang="en-US" sz="2800"/>
              <a:t>, &amp; HOSO</a:t>
            </a:r>
            <a:r>
              <a:rPr lang="en-US" sz="2800" baseline="-25000"/>
              <a:t>2</a:t>
            </a: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aseline="-25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/>
              <a:t>	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497</Words>
  <Application>Microsoft Macintosh PowerPoint</Application>
  <PresentationFormat>On-screen Show (4:3)</PresentationFormat>
  <Paragraphs>67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Symbol</vt:lpstr>
      <vt:lpstr>Blank Presentation</vt:lpstr>
      <vt:lpstr>CHEM 304 - 1/25/12 </vt:lpstr>
      <vt:lpstr>Key questions for Environmental Chemistry</vt:lpstr>
      <vt:lpstr>The Key concept is Chemical Stability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16</cp:revision>
  <dcterms:created xsi:type="dcterms:W3CDTF">2012-01-25T16:48:53Z</dcterms:created>
  <dcterms:modified xsi:type="dcterms:W3CDTF">2012-01-25T17:34:27Z</dcterms:modified>
</cp:coreProperties>
</file>